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1"/>
  </p:notesMasterIdLst>
  <p:sldIdLst>
    <p:sldId id="256" r:id="rId2"/>
    <p:sldId id="262" r:id="rId3"/>
    <p:sldId id="265" r:id="rId4"/>
    <p:sldId id="269" r:id="rId5"/>
    <p:sldId id="270" r:id="rId6"/>
    <p:sldId id="259" r:id="rId7"/>
    <p:sldId id="260" r:id="rId8"/>
    <p:sldId id="261"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2109"/>
  </p:normalViewPr>
  <p:slideViewPr>
    <p:cSldViewPr snapToGrid="0" snapToObjects="1">
      <p:cViewPr>
        <p:scale>
          <a:sx n="93" d="100"/>
          <a:sy n="93" d="100"/>
        </p:scale>
        <p:origin x="1864" y="72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E4FE2-AFF7-49CB-8609-1212161B29A3}"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9308B86-0A4B-4779-AA55-8D470399955B}">
      <dgm:prSet/>
      <dgm:spPr/>
      <dgm:t>
        <a:bodyPr/>
        <a:lstStyle/>
        <a:p>
          <a:pPr>
            <a:lnSpc>
              <a:spcPct val="100000"/>
            </a:lnSpc>
            <a:defRPr cap="all"/>
          </a:pPr>
          <a:r>
            <a:rPr lang="en-US" dirty="0">
              <a:solidFill>
                <a:schemeClr val="accent2">
                  <a:lumMod val="25000"/>
                </a:schemeClr>
              </a:solidFill>
              <a:latin typeface="Corbel" panose="020B0503020204020204" pitchFamily="34" charset="0"/>
            </a:rPr>
            <a:t>85 percent of their food is imported  </a:t>
          </a:r>
        </a:p>
      </dgm:t>
    </dgm:pt>
    <dgm:pt modelId="{B70CA0A5-C5F0-410F-91A1-B2FCCC49756C}" type="parTrans" cxnId="{BA17740C-0BA0-4393-B9AF-CB5415CC25E1}">
      <dgm:prSet/>
      <dgm:spPr/>
      <dgm:t>
        <a:bodyPr/>
        <a:lstStyle/>
        <a:p>
          <a:endParaRPr lang="en-US"/>
        </a:p>
      </dgm:t>
    </dgm:pt>
    <dgm:pt modelId="{BB6E1689-E7F8-46E6-9932-EA28CB5A4AE0}" type="sibTrans" cxnId="{BA17740C-0BA0-4393-B9AF-CB5415CC25E1}">
      <dgm:prSet/>
      <dgm:spPr/>
      <dgm:t>
        <a:bodyPr/>
        <a:lstStyle/>
        <a:p>
          <a:endParaRPr lang="en-US"/>
        </a:p>
      </dgm:t>
    </dgm:pt>
    <dgm:pt modelId="{B099C32D-AAC2-47D9-837E-A15DE08100CF}">
      <dgm:prSet/>
      <dgm:spPr/>
      <dgm:t>
        <a:bodyPr/>
        <a:lstStyle/>
        <a:p>
          <a:pPr>
            <a:lnSpc>
              <a:spcPct val="100000"/>
            </a:lnSpc>
            <a:defRPr cap="all"/>
          </a:pPr>
          <a:r>
            <a:rPr lang="en-US" dirty="0">
              <a:solidFill>
                <a:schemeClr val="accent6">
                  <a:lumMod val="50000"/>
                </a:schemeClr>
              </a:solidFill>
              <a:latin typeface="Corbel" panose="020B0503020204020204" pitchFamily="34" charset="0"/>
            </a:rPr>
            <a:t>80 percent of the crop value was lost after Hurricane Maria</a:t>
          </a:r>
        </a:p>
      </dgm:t>
    </dgm:pt>
    <dgm:pt modelId="{00892C74-ECA7-4635-B750-2A500AAB4393}" type="parTrans" cxnId="{F6199F6E-190E-486E-BB57-9305CD07FE18}">
      <dgm:prSet/>
      <dgm:spPr/>
      <dgm:t>
        <a:bodyPr/>
        <a:lstStyle/>
        <a:p>
          <a:endParaRPr lang="en-US"/>
        </a:p>
      </dgm:t>
    </dgm:pt>
    <dgm:pt modelId="{CBE7C1C9-7F33-471B-92AA-EBCA32AC7B79}" type="sibTrans" cxnId="{F6199F6E-190E-486E-BB57-9305CD07FE18}">
      <dgm:prSet/>
      <dgm:spPr/>
      <dgm:t>
        <a:bodyPr/>
        <a:lstStyle/>
        <a:p>
          <a:endParaRPr lang="en-US"/>
        </a:p>
      </dgm:t>
    </dgm:pt>
    <dgm:pt modelId="{32F0D9EB-673B-4C60-B8B5-81973039DC7B}" type="pres">
      <dgm:prSet presAssocID="{4E8E4FE2-AFF7-49CB-8609-1212161B29A3}" presName="root" presStyleCnt="0">
        <dgm:presLayoutVars>
          <dgm:dir/>
          <dgm:resizeHandles val="exact"/>
        </dgm:presLayoutVars>
      </dgm:prSet>
      <dgm:spPr/>
    </dgm:pt>
    <dgm:pt modelId="{4D369828-4135-46FB-BED0-23E3E3451230}" type="pres">
      <dgm:prSet presAssocID="{89308B86-0A4B-4779-AA55-8D470399955B}" presName="compNode" presStyleCnt="0"/>
      <dgm:spPr/>
    </dgm:pt>
    <dgm:pt modelId="{47845747-D420-4A6F-9EB8-4D5B4E436C45}" type="pres">
      <dgm:prSet presAssocID="{89308B86-0A4B-4779-AA55-8D470399955B}" presName="iconBgRect" presStyleLbl="bgShp" presStyleIdx="0" presStyleCnt="2"/>
      <dgm:spPr>
        <a:prstGeom prst="round2DiagRect">
          <a:avLst>
            <a:gd name="adj1" fmla="val 29727"/>
            <a:gd name="adj2" fmla="val 0"/>
          </a:avLst>
        </a:prstGeom>
        <a:solidFill>
          <a:schemeClr val="accent2">
            <a:lumMod val="25000"/>
          </a:schemeClr>
        </a:solidFill>
      </dgm:spPr>
    </dgm:pt>
    <dgm:pt modelId="{81DF8C98-3F42-4B0B-A7EC-3C8E0B252F7D}" type="pres">
      <dgm:prSet presAssocID="{89308B86-0A4B-4779-AA55-8D47039995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rger and Drink"/>
        </a:ext>
      </dgm:extLst>
    </dgm:pt>
    <dgm:pt modelId="{B30BB2CE-5E8B-4033-B5DC-B4928AF35710}" type="pres">
      <dgm:prSet presAssocID="{89308B86-0A4B-4779-AA55-8D470399955B}" presName="spaceRect" presStyleCnt="0"/>
      <dgm:spPr/>
    </dgm:pt>
    <dgm:pt modelId="{D415D715-2922-4081-A3E6-83796D4DA77A}" type="pres">
      <dgm:prSet presAssocID="{89308B86-0A4B-4779-AA55-8D470399955B}" presName="textRect" presStyleLbl="revTx" presStyleIdx="0" presStyleCnt="2">
        <dgm:presLayoutVars>
          <dgm:chMax val="1"/>
          <dgm:chPref val="1"/>
        </dgm:presLayoutVars>
      </dgm:prSet>
      <dgm:spPr/>
    </dgm:pt>
    <dgm:pt modelId="{A8C0F343-688C-4C15-9129-59290A388EED}" type="pres">
      <dgm:prSet presAssocID="{BB6E1689-E7F8-46E6-9932-EA28CB5A4AE0}" presName="sibTrans" presStyleCnt="0"/>
      <dgm:spPr/>
    </dgm:pt>
    <dgm:pt modelId="{6D2DC326-F44E-41FC-A253-4195765619C0}" type="pres">
      <dgm:prSet presAssocID="{B099C32D-AAC2-47D9-837E-A15DE08100CF}" presName="compNode" presStyleCnt="0"/>
      <dgm:spPr/>
    </dgm:pt>
    <dgm:pt modelId="{D824F811-8237-49EE-B5CE-BBA604B6B233}" type="pres">
      <dgm:prSet presAssocID="{B099C32D-AAC2-47D9-837E-A15DE08100CF}" presName="iconBgRect" presStyleLbl="bgShp" presStyleIdx="1" presStyleCnt="2"/>
      <dgm:spPr>
        <a:prstGeom prst="round2DiagRect">
          <a:avLst>
            <a:gd name="adj1" fmla="val 29727"/>
            <a:gd name="adj2" fmla="val 0"/>
          </a:avLst>
        </a:prstGeom>
        <a:solidFill>
          <a:schemeClr val="accent6">
            <a:lumMod val="50000"/>
          </a:schemeClr>
        </a:solidFill>
      </dgm:spPr>
    </dgm:pt>
    <dgm:pt modelId="{E69BBE49-5B69-4B09-B558-3659D41DECD9}" type="pres">
      <dgm:prSet presAssocID="{B099C32D-AAC2-47D9-837E-A15DE08100C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7A26BDFE-D44A-4EA0-820D-1298B695C9F1}" type="pres">
      <dgm:prSet presAssocID="{B099C32D-AAC2-47D9-837E-A15DE08100CF}" presName="spaceRect" presStyleCnt="0"/>
      <dgm:spPr/>
    </dgm:pt>
    <dgm:pt modelId="{DCC02C2F-01FF-46B8-9ED0-A894DEA2147F}" type="pres">
      <dgm:prSet presAssocID="{B099C32D-AAC2-47D9-837E-A15DE08100CF}" presName="textRect" presStyleLbl="revTx" presStyleIdx="1" presStyleCnt="2">
        <dgm:presLayoutVars>
          <dgm:chMax val="1"/>
          <dgm:chPref val="1"/>
        </dgm:presLayoutVars>
      </dgm:prSet>
      <dgm:spPr/>
    </dgm:pt>
  </dgm:ptLst>
  <dgm:cxnLst>
    <dgm:cxn modelId="{BA17740C-0BA0-4393-B9AF-CB5415CC25E1}" srcId="{4E8E4FE2-AFF7-49CB-8609-1212161B29A3}" destId="{89308B86-0A4B-4779-AA55-8D470399955B}" srcOrd="0" destOrd="0" parTransId="{B70CA0A5-C5F0-410F-91A1-B2FCCC49756C}" sibTransId="{BB6E1689-E7F8-46E6-9932-EA28CB5A4AE0}"/>
    <dgm:cxn modelId="{4D767068-5E55-C14A-BEC3-E3588EDFA10A}" type="presOf" srcId="{B099C32D-AAC2-47D9-837E-A15DE08100CF}" destId="{DCC02C2F-01FF-46B8-9ED0-A894DEA2147F}" srcOrd="0" destOrd="0" presId="urn:microsoft.com/office/officeart/2018/5/layout/IconLeafLabelList"/>
    <dgm:cxn modelId="{F6199F6E-190E-486E-BB57-9305CD07FE18}" srcId="{4E8E4FE2-AFF7-49CB-8609-1212161B29A3}" destId="{B099C32D-AAC2-47D9-837E-A15DE08100CF}" srcOrd="1" destOrd="0" parTransId="{00892C74-ECA7-4635-B750-2A500AAB4393}" sibTransId="{CBE7C1C9-7F33-471B-92AA-EBCA32AC7B79}"/>
    <dgm:cxn modelId="{572CB1B0-543F-F040-80AE-6D9857194BED}" type="presOf" srcId="{4E8E4FE2-AFF7-49CB-8609-1212161B29A3}" destId="{32F0D9EB-673B-4C60-B8B5-81973039DC7B}" srcOrd="0" destOrd="0" presId="urn:microsoft.com/office/officeart/2018/5/layout/IconLeafLabelList"/>
    <dgm:cxn modelId="{6D9FC1FE-892B-B241-9EC1-D4BA9557C2E1}" type="presOf" srcId="{89308B86-0A4B-4779-AA55-8D470399955B}" destId="{D415D715-2922-4081-A3E6-83796D4DA77A}" srcOrd="0" destOrd="0" presId="urn:microsoft.com/office/officeart/2018/5/layout/IconLeafLabelList"/>
    <dgm:cxn modelId="{4FFDC05F-1114-0342-8225-B8689D1A09EA}" type="presParOf" srcId="{32F0D9EB-673B-4C60-B8B5-81973039DC7B}" destId="{4D369828-4135-46FB-BED0-23E3E3451230}" srcOrd="0" destOrd="0" presId="urn:microsoft.com/office/officeart/2018/5/layout/IconLeafLabelList"/>
    <dgm:cxn modelId="{D192DF7C-4196-604C-91FF-D696EFB24FB1}" type="presParOf" srcId="{4D369828-4135-46FB-BED0-23E3E3451230}" destId="{47845747-D420-4A6F-9EB8-4D5B4E436C45}" srcOrd="0" destOrd="0" presId="urn:microsoft.com/office/officeart/2018/5/layout/IconLeafLabelList"/>
    <dgm:cxn modelId="{E0AB4DA8-2ADB-EC4A-A554-9976308BA8BE}" type="presParOf" srcId="{4D369828-4135-46FB-BED0-23E3E3451230}" destId="{81DF8C98-3F42-4B0B-A7EC-3C8E0B252F7D}" srcOrd="1" destOrd="0" presId="urn:microsoft.com/office/officeart/2018/5/layout/IconLeafLabelList"/>
    <dgm:cxn modelId="{DA229BE1-1B84-014E-8FF3-9BA75924397F}" type="presParOf" srcId="{4D369828-4135-46FB-BED0-23E3E3451230}" destId="{B30BB2CE-5E8B-4033-B5DC-B4928AF35710}" srcOrd="2" destOrd="0" presId="urn:microsoft.com/office/officeart/2018/5/layout/IconLeafLabelList"/>
    <dgm:cxn modelId="{A1835C93-771D-3D42-AA74-0EE72908ACED}" type="presParOf" srcId="{4D369828-4135-46FB-BED0-23E3E3451230}" destId="{D415D715-2922-4081-A3E6-83796D4DA77A}" srcOrd="3" destOrd="0" presId="urn:microsoft.com/office/officeart/2018/5/layout/IconLeafLabelList"/>
    <dgm:cxn modelId="{E53D075D-DA25-C54E-8606-700D005B7A74}" type="presParOf" srcId="{32F0D9EB-673B-4C60-B8B5-81973039DC7B}" destId="{A8C0F343-688C-4C15-9129-59290A388EED}" srcOrd="1" destOrd="0" presId="urn:microsoft.com/office/officeart/2018/5/layout/IconLeafLabelList"/>
    <dgm:cxn modelId="{75BE6C50-BF67-154A-B845-8B9E46112C2F}" type="presParOf" srcId="{32F0D9EB-673B-4C60-B8B5-81973039DC7B}" destId="{6D2DC326-F44E-41FC-A253-4195765619C0}" srcOrd="2" destOrd="0" presId="urn:microsoft.com/office/officeart/2018/5/layout/IconLeafLabelList"/>
    <dgm:cxn modelId="{2B4A9B92-BD0B-874F-A1C8-DAE0482747D3}" type="presParOf" srcId="{6D2DC326-F44E-41FC-A253-4195765619C0}" destId="{D824F811-8237-49EE-B5CE-BBA604B6B233}" srcOrd="0" destOrd="0" presId="urn:microsoft.com/office/officeart/2018/5/layout/IconLeafLabelList"/>
    <dgm:cxn modelId="{82E0F464-E25E-374A-9AF6-770525E12488}" type="presParOf" srcId="{6D2DC326-F44E-41FC-A253-4195765619C0}" destId="{E69BBE49-5B69-4B09-B558-3659D41DECD9}" srcOrd="1" destOrd="0" presId="urn:microsoft.com/office/officeart/2018/5/layout/IconLeafLabelList"/>
    <dgm:cxn modelId="{8401DCEA-EC32-8C44-81F4-FB877F72925D}" type="presParOf" srcId="{6D2DC326-F44E-41FC-A253-4195765619C0}" destId="{7A26BDFE-D44A-4EA0-820D-1298B695C9F1}" srcOrd="2" destOrd="0" presId="urn:microsoft.com/office/officeart/2018/5/layout/IconLeafLabelList"/>
    <dgm:cxn modelId="{40543601-FBE1-B94D-AF18-9575D1E882C6}" type="presParOf" srcId="{6D2DC326-F44E-41FC-A253-4195765619C0}" destId="{DCC02C2F-01FF-46B8-9ED0-A894DEA2147F}" srcOrd="3" destOrd="0" presId="urn:microsoft.com/office/officeart/2018/5/layout/IconLeaf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5A0DA-5BF9-4217-BC9D-D0A5E66FAAD7}"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F561455-D5A4-4675-89FD-46BFDBD2D179}">
      <dgm:prSet/>
      <dgm:spPr/>
      <dgm:t>
        <a:bodyPr/>
        <a:lstStyle/>
        <a:p>
          <a:pPr>
            <a:lnSpc>
              <a:spcPct val="100000"/>
            </a:lnSpc>
            <a:defRPr b="1"/>
          </a:pPr>
          <a:r>
            <a:rPr lang="en-US"/>
            <a:t>93 percent of the population in Puerto Rico lives in urban areas</a:t>
          </a:r>
        </a:p>
      </dgm:t>
    </dgm:pt>
    <dgm:pt modelId="{72B83DCF-15FF-4981-B992-8F7EB3D217CD}" type="parTrans" cxnId="{6B39DF05-CABF-4903-9893-8D7BD3F5334A}">
      <dgm:prSet/>
      <dgm:spPr/>
      <dgm:t>
        <a:bodyPr/>
        <a:lstStyle/>
        <a:p>
          <a:endParaRPr lang="en-US"/>
        </a:p>
      </dgm:t>
    </dgm:pt>
    <dgm:pt modelId="{00AE3328-1FB8-4C3A-BAB5-B9184B2B700A}" type="sibTrans" cxnId="{6B39DF05-CABF-4903-9893-8D7BD3F5334A}">
      <dgm:prSet/>
      <dgm:spPr/>
      <dgm:t>
        <a:bodyPr/>
        <a:lstStyle/>
        <a:p>
          <a:endParaRPr lang="en-US"/>
        </a:p>
      </dgm:t>
    </dgm:pt>
    <dgm:pt modelId="{F80A4A64-23F0-4C8F-B9D6-D01B16F1981B}">
      <dgm:prSet/>
      <dgm:spPr/>
      <dgm:t>
        <a:bodyPr/>
        <a:lstStyle/>
        <a:p>
          <a:pPr>
            <a:lnSpc>
              <a:spcPct val="100000"/>
            </a:lnSpc>
          </a:pPr>
          <a:r>
            <a:rPr lang="en-US" dirty="0"/>
            <a:t>San Juan Municipality makes up about 10 percent of the total population	</a:t>
          </a:r>
        </a:p>
      </dgm:t>
    </dgm:pt>
    <dgm:pt modelId="{37FD09A3-62E8-43F4-AE3F-13BC2FD9360A}" type="parTrans" cxnId="{234C7D20-FFDC-4F36-A068-4F6A7F4C60C2}">
      <dgm:prSet/>
      <dgm:spPr/>
      <dgm:t>
        <a:bodyPr/>
        <a:lstStyle/>
        <a:p>
          <a:endParaRPr lang="en-US"/>
        </a:p>
      </dgm:t>
    </dgm:pt>
    <dgm:pt modelId="{9D8066F1-F2FF-47DA-BAD4-4E8FBF8DB9C1}" type="sibTrans" cxnId="{234C7D20-FFDC-4F36-A068-4F6A7F4C60C2}">
      <dgm:prSet/>
      <dgm:spPr/>
      <dgm:t>
        <a:bodyPr/>
        <a:lstStyle/>
        <a:p>
          <a:endParaRPr lang="en-US"/>
        </a:p>
      </dgm:t>
    </dgm:pt>
    <dgm:pt modelId="{4A2FA0A9-AAF0-48D5-A020-0E7639E3B058}">
      <dgm:prSet/>
      <dgm:spPr/>
      <dgm:t>
        <a:bodyPr/>
        <a:lstStyle/>
        <a:p>
          <a:pPr>
            <a:lnSpc>
              <a:spcPct val="100000"/>
            </a:lnSpc>
            <a:defRPr b="1"/>
          </a:pPr>
          <a:r>
            <a:rPr lang="en-US"/>
            <a:t>$19,775 median income</a:t>
          </a:r>
        </a:p>
      </dgm:t>
    </dgm:pt>
    <dgm:pt modelId="{AF2E1B27-EF2B-4AA8-BD9A-CE7DF8F577C0}" type="parTrans" cxnId="{192B4826-91C8-4CE9-95CA-B0FA0B5DD80B}">
      <dgm:prSet/>
      <dgm:spPr/>
      <dgm:t>
        <a:bodyPr/>
        <a:lstStyle/>
        <a:p>
          <a:endParaRPr lang="en-US"/>
        </a:p>
      </dgm:t>
    </dgm:pt>
    <dgm:pt modelId="{CE9CE451-153C-40A7-B7B6-AD1159A76ADB}" type="sibTrans" cxnId="{192B4826-91C8-4CE9-95CA-B0FA0B5DD80B}">
      <dgm:prSet/>
      <dgm:spPr/>
      <dgm:t>
        <a:bodyPr/>
        <a:lstStyle/>
        <a:p>
          <a:endParaRPr lang="en-US"/>
        </a:p>
      </dgm:t>
    </dgm:pt>
    <dgm:pt modelId="{18D44EBD-2325-4086-9673-8DBCCBA7EE73}">
      <dgm:prSet/>
      <dgm:spPr/>
      <dgm:t>
        <a:bodyPr/>
        <a:lstStyle/>
        <a:p>
          <a:pPr>
            <a:lnSpc>
              <a:spcPct val="100000"/>
            </a:lnSpc>
          </a:pPr>
          <a:r>
            <a:rPr lang="en-US" dirty="0"/>
            <a:t>Lowest US state Mississippi is $42,009 </a:t>
          </a:r>
        </a:p>
      </dgm:t>
    </dgm:pt>
    <dgm:pt modelId="{62B37ABB-12BA-439A-AF53-E00EEE88F00B}" type="parTrans" cxnId="{4D9D9A55-F994-4E30-B0A8-2271D8633ECD}">
      <dgm:prSet/>
      <dgm:spPr/>
      <dgm:t>
        <a:bodyPr/>
        <a:lstStyle/>
        <a:p>
          <a:endParaRPr lang="en-US"/>
        </a:p>
      </dgm:t>
    </dgm:pt>
    <dgm:pt modelId="{012B0CB2-FAD6-4340-9BF5-AA9A86EA901D}" type="sibTrans" cxnId="{4D9D9A55-F994-4E30-B0A8-2271D8633ECD}">
      <dgm:prSet/>
      <dgm:spPr/>
      <dgm:t>
        <a:bodyPr/>
        <a:lstStyle/>
        <a:p>
          <a:endParaRPr lang="en-US"/>
        </a:p>
      </dgm:t>
    </dgm:pt>
    <dgm:pt modelId="{1F185F51-6A01-404D-AF3D-30109A795C1E}">
      <dgm:prSet/>
      <dgm:spPr/>
      <dgm:t>
        <a:bodyPr/>
        <a:lstStyle/>
        <a:p>
          <a:pPr>
            <a:lnSpc>
              <a:spcPct val="100000"/>
            </a:lnSpc>
          </a:pPr>
          <a:r>
            <a:rPr lang="en-US"/>
            <a:t>US median income $61,372</a:t>
          </a:r>
        </a:p>
      </dgm:t>
    </dgm:pt>
    <dgm:pt modelId="{AD9D3BBE-96C0-412C-A49A-7B68C6301D0E}" type="parTrans" cxnId="{634CC280-3C59-4F99-A1C9-6903044FB785}">
      <dgm:prSet/>
      <dgm:spPr/>
      <dgm:t>
        <a:bodyPr/>
        <a:lstStyle/>
        <a:p>
          <a:endParaRPr lang="en-US"/>
        </a:p>
      </dgm:t>
    </dgm:pt>
    <dgm:pt modelId="{94593146-3957-431F-A1BA-926F32592E7D}" type="sibTrans" cxnId="{634CC280-3C59-4F99-A1C9-6903044FB785}">
      <dgm:prSet/>
      <dgm:spPr/>
      <dgm:t>
        <a:bodyPr/>
        <a:lstStyle/>
        <a:p>
          <a:endParaRPr lang="en-US"/>
        </a:p>
      </dgm:t>
    </dgm:pt>
    <dgm:pt modelId="{1A3851F9-F2CB-4EBA-AB66-A9FA72EABEBC}">
      <dgm:prSet/>
      <dgm:spPr/>
      <dgm:t>
        <a:bodyPr/>
        <a:lstStyle/>
        <a:p>
          <a:pPr>
            <a:lnSpc>
              <a:spcPct val="100000"/>
            </a:lnSpc>
            <a:defRPr b="1"/>
          </a:pPr>
          <a:r>
            <a:rPr lang="en-US" dirty="0"/>
            <a:t>33% food insecurity among adults 18+</a:t>
          </a:r>
        </a:p>
      </dgm:t>
    </dgm:pt>
    <dgm:pt modelId="{92579D52-AB19-4820-A9DB-D97667CB53B3}" type="parTrans" cxnId="{4945BB87-5B88-4F21-A134-728D501D06D1}">
      <dgm:prSet/>
      <dgm:spPr/>
      <dgm:t>
        <a:bodyPr/>
        <a:lstStyle/>
        <a:p>
          <a:endParaRPr lang="en-US"/>
        </a:p>
      </dgm:t>
    </dgm:pt>
    <dgm:pt modelId="{3D85D6C6-8864-48C3-8C06-3D4161A19AE8}" type="sibTrans" cxnId="{4945BB87-5B88-4F21-A134-728D501D06D1}">
      <dgm:prSet/>
      <dgm:spPr/>
      <dgm:t>
        <a:bodyPr/>
        <a:lstStyle/>
        <a:p>
          <a:endParaRPr lang="en-US"/>
        </a:p>
      </dgm:t>
    </dgm:pt>
    <dgm:pt modelId="{4F36458D-9683-46EA-9A2D-621CA5308A97}" type="pres">
      <dgm:prSet presAssocID="{7E35A0DA-5BF9-4217-BC9D-D0A5E66FAAD7}" presName="root" presStyleCnt="0">
        <dgm:presLayoutVars>
          <dgm:dir/>
          <dgm:resizeHandles val="exact"/>
        </dgm:presLayoutVars>
      </dgm:prSet>
      <dgm:spPr/>
    </dgm:pt>
    <dgm:pt modelId="{8243256A-84DB-4DBB-9E4C-BF4B548B9602}" type="pres">
      <dgm:prSet presAssocID="{BF561455-D5A4-4675-89FD-46BFDBD2D179}" presName="compNode" presStyleCnt="0"/>
      <dgm:spPr/>
    </dgm:pt>
    <dgm:pt modelId="{980B8CC7-9092-45DE-B573-728BFA2F7691}" type="pres">
      <dgm:prSet presAssocID="{BF561455-D5A4-4675-89FD-46BFDBD2D179}" presName="iconRect" presStyleLbl="node1" presStyleIdx="0" presStyleCnt="3" custScaleX="156842" custScaleY="1498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5D60B3F-0E5F-49BE-B6AA-3362B073E6AC}" type="pres">
      <dgm:prSet presAssocID="{BF561455-D5A4-4675-89FD-46BFDBD2D179}" presName="iconSpace" presStyleCnt="0"/>
      <dgm:spPr/>
    </dgm:pt>
    <dgm:pt modelId="{2C0FDFD3-83A3-48CA-BF3A-A5F729DF03A7}" type="pres">
      <dgm:prSet presAssocID="{BF561455-D5A4-4675-89FD-46BFDBD2D179}" presName="parTx" presStyleLbl="revTx" presStyleIdx="0" presStyleCnt="6">
        <dgm:presLayoutVars>
          <dgm:chMax val="0"/>
          <dgm:chPref val="0"/>
        </dgm:presLayoutVars>
      </dgm:prSet>
      <dgm:spPr/>
    </dgm:pt>
    <dgm:pt modelId="{1EE665A1-D1A4-4E00-9BC6-BD3C9F9E8425}" type="pres">
      <dgm:prSet presAssocID="{BF561455-D5A4-4675-89FD-46BFDBD2D179}" presName="txSpace" presStyleCnt="0"/>
      <dgm:spPr/>
    </dgm:pt>
    <dgm:pt modelId="{1A3CA94A-BC76-47E2-8CE3-86BAAE57BF11}" type="pres">
      <dgm:prSet presAssocID="{BF561455-D5A4-4675-89FD-46BFDBD2D179}" presName="desTx" presStyleLbl="revTx" presStyleIdx="1" presStyleCnt="6">
        <dgm:presLayoutVars/>
      </dgm:prSet>
      <dgm:spPr/>
    </dgm:pt>
    <dgm:pt modelId="{F703748B-A5AF-4C99-BBF0-47AA292EA185}" type="pres">
      <dgm:prSet presAssocID="{00AE3328-1FB8-4C3A-BAB5-B9184B2B700A}" presName="sibTrans" presStyleCnt="0"/>
      <dgm:spPr/>
    </dgm:pt>
    <dgm:pt modelId="{39C9DB8C-AF65-4B7D-9D9D-D4C184F1889D}" type="pres">
      <dgm:prSet presAssocID="{4A2FA0A9-AAF0-48D5-A020-0E7639E3B058}" presName="compNode" presStyleCnt="0"/>
      <dgm:spPr/>
    </dgm:pt>
    <dgm:pt modelId="{537D13B1-F9B6-4B19-9664-BF4928105A7A}" type="pres">
      <dgm:prSet presAssocID="{4A2FA0A9-AAF0-48D5-A020-0E7639E3B058}" presName="iconRect" presStyleLbl="node1" presStyleIdx="1" presStyleCnt="3" custScaleX="124141" custScaleY="1193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E65D2829-885C-4743-800E-181C7E90A15D}" type="pres">
      <dgm:prSet presAssocID="{4A2FA0A9-AAF0-48D5-A020-0E7639E3B058}" presName="iconSpace" presStyleCnt="0"/>
      <dgm:spPr/>
    </dgm:pt>
    <dgm:pt modelId="{687DC1B2-6A99-4FC8-BAFA-32AC776BEDBC}" type="pres">
      <dgm:prSet presAssocID="{4A2FA0A9-AAF0-48D5-A020-0E7639E3B058}" presName="parTx" presStyleLbl="revTx" presStyleIdx="2" presStyleCnt="6">
        <dgm:presLayoutVars>
          <dgm:chMax val="0"/>
          <dgm:chPref val="0"/>
        </dgm:presLayoutVars>
      </dgm:prSet>
      <dgm:spPr/>
    </dgm:pt>
    <dgm:pt modelId="{AB7CFA8B-33C6-41C6-B33C-58FAD8D9AB9E}" type="pres">
      <dgm:prSet presAssocID="{4A2FA0A9-AAF0-48D5-A020-0E7639E3B058}" presName="txSpace" presStyleCnt="0"/>
      <dgm:spPr/>
    </dgm:pt>
    <dgm:pt modelId="{67A050FF-69F6-46B8-A729-9D4903FDA873}" type="pres">
      <dgm:prSet presAssocID="{4A2FA0A9-AAF0-48D5-A020-0E7639E3B058}" presName="desTx" presStyleLbl="revTx" presStyleIdx="3" presStyleCnt="6">
        <dgm:presLayoutVars/>
      </dgm:prSet>
      <dgm:spPr/>
    </dgm:pt>
    <dgm:pt modelId="{44EE48E5-F3A6-4D0F-9893-A2DA93B9A092}" type="pres">
      <dgm:prSet presAssocID="{CE9CE451-153C-40A7-B7B6-AD1159A76ADB}" presName="sibTrans" presStyleCnt="0"/>
      <dgm:spPr/>
    </dgm:pt>
    <dgm:pt modelId="{D239E8DA-52E2-40C4-B4F4-7B5C7A47EC4E}" type="pres">
      <dgm:prSet presAssocID="{1A3851F9-F2CB-4EBA-AB66-A9FA72EABEBC}" presName="compNode" presStyleCnt="0"/>
      <dgm:spPr/>
    </dgm:pt>
    <dgm:pt modelId="{0DD1CEF2-8145-4B80-A4BC-615BDE6CCFA3}" type="pres">
      <dgm:prSet presAssocID="{1A3851F9-F2CB-4EBA-AB66-A9FA72EABEBC}" presName="iconRect" presStyleLbl="node1" presStyleIdx="2" presStyleCnt="3" custScaleX="154325" custScaleY="15434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F394BDA1-CF66-4154-A406-FF2291A194CF}" type="pres">
      <dgm:prSet presAssocID="{1A3851F9-F2CB-4EBA-AB66-A9FA72EABEBC}" presName="iconSpace" presStyleCnt="0"/>
      <dgm:spPr/>
    </dgm:pt>
    <dgm:pt modelId="{ABDD6D6B-66E6-46E9-8561-50D5634E7BB1}" type="pres">
      <dgm:prSet presAssocID="{1A3851F9-F2CB-4EBA-AB66-A9FA72EABEBC}" presName="parTx" presStyleLbl="revTx" presStyleIdx="4" presStyleCnt="6" custLinFactNeighborX="166" custLinFactNeighborY="48803">
        <dgm:presLayoutVars>
          <dgm:chMax val="0"/>
          <dgm:chPref val="0"/>
        </dgm:presLayoutVars>
      </dgm:prSet>
      <dgm:spPr/>
    </dgm:pt>
    <dgm:pt modelId="{36A78625-3EAF-47DA-8CF2-ACA75B81E805}" type="pres">
      <dgm:prSet presAssocID="{1A3851F9-F2CB-4EBA-AB66-A9FA72EABEBC}" presName="txSpace" presStyleCnt="0"/>
      <dgm:spPr/>
    </dgm:pt>
    <dgm:pt modelId="{C6E31602-2D82-4954-8CEF-F31771E9D251}" type="pres">
      <dgm:prSet presAssocID="{1A3851F9-F2CB-4EBA-AB66-A9FA72EABEBC}" presName="desTx" presStyleLbl="revTx" presStyleIdx="5" presStyleCnt="6">
        <dgm:presLayoutVars/>
      </dgm:prSet>
      <dgm:spPr/>
    </dgm:pt>
  </dgm:ptLst>
  <dgm:cxnLst>
    <dgm:cxn modelId="{6B39DF05-CABF-4903-9893-8D7BD3F5334A}" srcId="{7E35A0DA-5BF9-4217-BC9D-D0A5E66FAAD7}" destId="{BF561455-D5A4-4675-89FD-46BFDBD2D179}" srcOrd="0" destOrd="0" parTransId="{72B83DCF-15FF-4981-B992-8F7EB3D217CD}" sibTransId="{00AE3328-1FB8-4C3A-BAB5-B9184B2B700A}"/>
    <dgm:cxn modelId="{4F8E490B-64F9-BC4A-96C3-87C183F965FE}" type="presOf" srcId="{BF561455-D5A4-4675-89FD-46BFDBD2D179}" destId="{2C0FDFD3-83A3-48CA-BF3A-A5F729DF03A7}" srcOrd="0" destOrd="0" presId="urn:microsoft.com/office/officeart/2018/5/layout/CenteredIconLabelDescriptionList"/>
    <dgm:cxn modelId="{234C7D20-FFDC-4F36-A068-4F6A7F4C60C2}" srcId="{BF561455-D5A4-4675-89FD-46BFDBD2D179}" destId="{F80A4A64-23F0-4C8F-B9D6-D01B16F1981B}" srcOrd="0" destOrd="0" parTransId="{37FD09A3-62E8-43F4-AE3F-13BC2FD9360A}" sibTransId="{9D8066F1-F2FF-47DA-BAD4-4E8FBF8DB9C1}"/>
    <dgm:cxn modelId="{192B4826-91C8-4CE9-95CA-B0FA0B5DD80B}" srcId="{7E35A0DA-5BF9-4217-BC9D-D0A5E66FAAD7}" destId="{4A2FA0A9-AAF0-48D5-A020-0E7639E3B058}" srcOrd="1" destOrd="0" parTransId="{AF2E1B27-EF2B-4AA8-BD9A-CE7DF8F577C0}" sibTransId="{CE9CE451-153C-40A7-B7B6-AD1159A76ADB}"/>
    <dgm:cxn modelId="{4D9D9A55-F994-4E30-B0A8-2271D8633ECD}" srcId="{4A2FA0A9-AAF0-48D5-A020-0E7639E3B058}" destId="{18D44EBD-2325-4086-9673-8DBCCBA7EE73}" srcOrd="0" destOrd="0" parTransId="{62B37ABB-12BA-439A-AF53-E00EEE88F00B}" sibTransId="{012B0CB2-FAD6-4340-9BF5-AA9A86EA901D}"/>
    <dgm:cxn modelId="{9891427E-495F-304E-8C4B-88FDB9CE8B27}" type="presOf" srcId="{4A2FA0A9-AAF0-48D5-A020-0E7639E3B058}" destId="{687DC1B2-6A99-4FC8-BAFA-32AC776BEDBC}" srcOrd="0" destOrd="0" presId="urn:microsoft.com/office/officeart/2018/5/layout/CenteredIconLabelDescriptionList"/>
    <dgm:cxn modelId="{634CC280-3C59-4F99-A1C9-6903044FB785}" srcId="{4A2FA0A9-AAF0-48D5-A020-0E7639E3B058}" destId="{1F185F51-6A01-404D-AF3D-30109A795C1E}" srcOrd="1" destOrd="0" parTransId="{AD9D3BBE-96C0-412C-A49A-7B68C6301D0E}" sibTransId="{94593146-3957-431F-A1BA-926F32592E7D}"/>
    <dgm:cxn modelId="{4945BB87-5B88-4F21-A134-728D501D06D1}" srcId="{7E35A0DA-5BF9-4217-BC9D-D0A5E66FAAD7}" destId="{1A3851F9-F2CB-4EBA-AB66-A9FA72EABEBC}" srcOrd="2" destOrd="0" parTransId="{92579D52-AB19-4820-A9DB-D97667CB53B3}" sibTransId="{3D85D6C6-8864-48C3-8C06-3D4161A19AE8}"/>
    <dgm:cxn modelId="{8AA8D8CC-AFD8-D744-BD22-D39192F42C50}" type="presOf" srcId="{1F185F51-6A01-404D-AF3D-30109A795C1E}" destId="{67A050FF-69F6-46B8-A729-9D4903FDA873}" srcOrd="0" destOrd="1" presId="urn:microsoft.com/office/officeart/2018/5/layout/CenteredIconLabelDescriptionList"/>
    <dgm:cxn modelId="{10F368DB-A018-DD41-8FEE-6F263076EF39}" type="presOf" srcId="{F80A4A64-23F0-4C8F-B9D6-D01B16F1981B}" destId="{1A3CA94A-BC76-47E2-8CE3-86BAAE57BF11}" srcOrd="0" destOrd="0" presId="urn:microsoft.com/office/officeart/2018/5/layout/CenteredIconLabelDescriptionList"/>
    <dgm:cxn modelId="{AF85C1DC-DD5C-A44B-985F-05189A8C7D0A}" type="presOf" srcId="{1A3851F9-F2CB-4EBA-AB66-A9FA72EABEBC}" destId="{ABDD6D6B-66E6-46E9-8561-50D5634E7BB1}" srcOrd="0" destOrd="0" presId="urn:microsoft.com/office/officeart/2018/5/layout/CenteredIconLabelDescriptionList"/>
    <dgm:cxn modelId="{9FF0A4E5-E332-0E40-9962-BB82B84B72BA}" type="presOf" srcId="{18D44EBD-2325-4086-9673-8DBCCBA7EE73}" destId="{67A050FF-69F6-46B8-A729-9D4903FDA873}" srcOrd="0" destOrd="0" presId="urn:microsoft.com/office/officeart/2018/5/layout/CenteredIconLabelDescriptionList"/>
    <dgm:cxn modelId="{EBE939F3-7AD0-1A40-A9E7-08ED9E6C84B6}" type="presOf" srcId="{7E35A0DA-5BF9-4217-BC9D-D0A5E66FAAD7}" destId="{4F36458D-9683-46EA-9A2D-621CA5308A97}" srcOrd="0" destOrd="0" presId="urn:microsoft.com/office/officeart/2018/5/layout/CenteredIconLabelDescriptionList"/>
    <dgm:cxn modelId="{CAC8D490-F22A-5D45-AC2D-0A955C1EF58E}" type="presParOf" srcId="{4F36458D-9683-46EA-9A2D-621CA5308A97}" destId="{8243256A-84DB-4DBB-9E4C-BF4B548B9602}" srcOrd="0" destOrd="0" presId="urn:microsoft.com/office/officeart/2018/5/layout/CenteredIconLabelDescriptionList"/>
    <dgm:cxn modelId="{E1B4BBA6-F9C3-F34A-95F7-BDF92A67FF65}" type="presParOf" srcId="{8243256A-84DB-4DBB-9E4C-BF4B548B9602}" destId="{980B8CC7-9092-45DE-B573-728BFA2F7691}" srcOrd="0" destOrd="0" presId="urn:microsoft.com/office/officeart/2018/5/layout/CenteredIconLabelDescriptionList"/>
    <dgm:cxn modelId="{0B3390B9-805A-6644-AC3D-175E61FC51BD}" type="presParOf" srcId="{8243256A-84DB-4DBB-9E4C-BF4B548B9602}" destId="{C5D60B3F-0E5F-49BE-B6AA-3362B073E6AC}" srcOrd="1" destOrd="0" presId="urn:microsoft.com/office/officeart/2018/5/layout/CenteredIconLabelDescriptionList"/>
    <dgm:cxn modelId="{E6A8194E-5F4A-7149-9DE6-3386A23D7421}" type="presParOf" srcId="{8243256A-84DB-4DBB-9E4C-BF4B548B9602}" destId="{2C0FDFD3-83A3-48CA-BF3A-A5F729DF03A7}" srcOrd="2" destOrd="0" presId="urn:microsoft.com/office/officeart/2018/5/layout/CenteredIconLabelDescriptionList"/>
    <dgm:cxn modelId="{D79D64AA-7035-2F45-BC6F-C41C3C9FD6CF}" type="presParOf" srcId="{8243256A-84DB-4DBB-9E4C-BF4B548B9602}" destId="{1EE665A1-D1A4-4E00-9BC6-BD3C9F9E8425}" srcOrd="3" destOrd="0" presId="urn:microsoft.com/office/officeart/2018/5/layout/CenteredIconLabelDescriptionList"/>
    <dgm:cxn modelId="{0AE73847-9FF0-9543-ACC7-3544B5F07AB5}" type="presParOf" srcId="{8243256A-84DB-4DBB-9E4C-BF4B548B9602}" destId="{1A3CA94A-BC76-47E2-8CE3-86BAAE57BF11}" srcOrd="4" destOrd="0" presId="urn:microsoft.com/office/officeart/2018/5/layout/CenteredIconLabelDescriptionList"/>
    <dgm:cxn modelId="{A036A762-82FD-584B-AFAC-11C08DD605A6}" type="presParOf" srcId="{4F36458D-9683-46EA-9A2D-621CA5308A97}" destId="{F703748B-A5AF-4C99-BBF0-47AA292EA185}" srcOrd="1" destOrd="0" presId="urn:microsoft.com/office/officeart/2018/5/layout/CenteredIconLabelDescriptionList"/>
    <dgm:cxn modelId="{DC6AD4ED-D214-AB48-B224-561C4D283628}" type="presParOf" srcId="{4F36458D-9683-46EA-9A2D-621CA5308A97}" destId="{39C9DB8C-AF65-4B7D-9D9D-D4C184F1889D}" srcOrd="2" destOrd="0" presId="urn:microsoft.com/office/officeart/2018/5/layout/CenteredIconLabelDescriptionList"/>
    <dgm:cxn modelId="{19B2DA0D-FDF2-864A-AC6F-6922BAAA0FE0}" type="presParOf" srcId="{39C9DB8C-AF65-4B7D-9D9D-D4C184F1889D}" destId="{537D13B1-F9B6-4B19-9664-BF4928105A7A}" srcOrd="0" destOrd="0" presId="urn:microsoft.com/office/officeart/2018/5/layout/CenteredIconLabelDescriptionList"/>
    <dgm:cxn modelId="{8687D46C-82D0-D64A-ABE2-D8E3F5A30CD5}" type="presParOf" srcId="{39C9DB8C-AF65-4B7D-9D9D-D4C184F1889D}" destId="{E65D2829-885C-4743-800E-181C7E90A15D}" srcOrd="1" destOrd="0" presId="urn:microsoft.com/office/officeart/2018/5/layout/CenteredIconLabelDescriptionList"/>
    <dgm:cxn modelId="{0B68FC99-3CA5-7244-A5F2-0384C9DC0044}" type="presParOf" srcId="{39C9DB8C-AF65-4B7D-9D9D-D4C184F1889D}" destId="{687DC1B2-6A99-4FC8-BAFA-32AC776BEDBC}" srcOrd="2" destOrd="0" presId="urn:microsoft.com/office/officeart/2018/5/layout/CenteredIconLabelDescriptionList"/>
    <dgm:cxn modelId="{75CC569E-4A2A-024B-9E3C-466797638E79}" type="presParOf" srcId="{39C9DB8C-AF65-4B7D-9D9D-D4C184F1889D}" destId="{AB7CFA8B-33C6-41C6-B33C-58FAD8D9AB9E}" srcOrd="3" destOrd="0" presId="urn:microsoft.com/office/officeart/2018/5/layout/CenteredIconLabelDescriptionList"/>
    <dgm:cxn modelId="{A44070D0-C3C8-4F46-8065-EF4E472AB36E}" type="presParOf" srcId="{39C9DB8C-AF65-4B7D-9D9D-D4C184F1889D}" destId="{67A050FF-69F6-46B8-A729-9D4903FDA873}" srcOrd="4" destOrd="0" presId="urn:microsoft.com/office/officeart/2018/5/layout/CenteredIconLabelDescriptionList"/>
    <dgm:cxn modelId="{996D5706-6299-3E44-A1C0-C520BC096EFE}" type="presParOf" srcId="{4F36458D-9683-46EA-9A2D-621CA5308A97}" destId="{44EE48E5-F3A6-4D0F-9893-A2DA93B9A092}" srcOrd="3" destOrd="0" presId="urn:microsoft.com/office/officeart/2018/5/layout/CenteredIconLabelDescriptionList"/>
    <dgm:cxn modelId="{6779FE21-6818-3548-950A-DA7B012FC47A}" type="presParOf" srcId="{4F36458D-9683-46EA-9A2D-621CA5308A97}" destId="{D239E8DA-52E2-40C4-B4F4-7B5C7A47EC4E}" srcOrd="4" destOrd="0" presId="urn:microsoft.com/office/officeart/2018/5/layout/CenteredIconLabelDescriptionList"/>
    <dgm:cxn modelId="{9BCC9010-C668-514C-A33E-70AEC718F203}" type="presParOf" srcId="{D239E8DA-52E2-40C4-B4F4-7B5C7A47EC4E}" destId="{0DD1CEF2-8145-4B80-A4BC-615BDE6CCFA3}" srcOrd="0" destOrd="0" presId="urn:microsoft.com/office/officeart/2018/5/layout/CenteredIconLabelDescriptionList"/>
    <dgm:cxn modelId="{F14B326C-13DE-FE42-8881-3F16827D24A4}" type="presParOf" srcId="{D239E8DA-52E2-40C4-B4F4-7B5C7A47EC4E}" destId="{F394BDA1-CF66-4154-A406-FF2291A194CF}" srcOrd="1" destOrd="0" presId="urn:microsoft.com/office/officeart/2018/5/layout/CenteredIconLabelDescriptionList"/>
    <dgm:cxn modelId="{2769C71A-FCE2-6E48-A46A-381B43ADD123}" type="presParOf" srcId="{D239E8DA-52E2-40C4-B4F4-7B5C7A47EC4E}" destId="{ABDD6D6B-66E6-46E9-8561-50D5634E7BB1}" srcOrd="2" destOrd="0" presId="urn:microsoft.com/office/officeart/2018/5/layout/CenteredIconLabelDescriptionList"/>
    <dgm:cxn modelId="{80AA7941-4317-BA4A-AD3B-8A194BB6E5AE}" type="presParOf" srcId="{D239E8DA-52E2-40C4-B4F4-7B5C7A47EC4E}" destId="{36A78625-3EAF-47DA-8CF2-ACA75B81E805}" srcOrd="3" destOrd="0" presId="urn:microsoft.com/office/officeart/2018/5/layout/CenteredIconLabelDescriptionList"/>
    <dgm:cxn modelId="{21144E68-ADAF-414B-9C98-9C7C1EC6F8DF}" type="presParOf" srcId="{D239E8DA-52E2-40C4-B4F4-7B5C7A47EC4E}" destId="{C6E31602-2D82-4954-8CEF-F31771E9D25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4A4D5-02CD-491D-9EAC-EE10E93FA10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772C6BD-B7B0-422B-8A74-5EFB7ACFA2D7}">
      <dgm:prSet/>
      <dgm:spPr/>
      <dgm:t>
        <a:bodyPr/>
        <a:lstStyle/>
        <a:p>
          <a:r>
            <a:rPr lang="en-US" dirty="0">
              <a:latin typeface="Corbel" panose="020B0503020204020204" pitchFamily="34" charset="0"/>
            </a:rPr>
            <a:t>Spent 1 month in San Juan, Puerto Rico this summer interviewing 9 women involved in urban agriculture</a:t>
          </a:r>
        </a:p>
      </dgm:t>
    </dgm:pt>
    <dgm:pt modelId="{2D2B6B47-F9D0-4582-9CB2-EDD93BC331C3}" type="parTrans" cxnId="{F594DFE6-4336-470A-BA80-4231FF559BC5}">
      <dgm:prSet/>
      <dgm:spPr/>
      <dgm:t>
        <a:bodyPr/>
        <a:lstStyle/>
        <a:p>
          <a:endParaRPr lang="en-US"/>
        </a:p>
      </dgm:t>
    </dgm:pt>
    <dgm:pt modelId="{7DE3BC16-8A26-4188-AB67-705471354FB0}" type="sibTrans" cxnId="{F594DFE6-4336-470A-BA80-4231FF559BC5}">
      <dgm:prSet/>
      <dgm:spPr/>
      <dgm:t>
        <a:bodyPr/>
        <a:lstStyle/>
        <a:p>
          <a:endParaRPr lang="en-US"/>
        </a:p>
      </dgm:t>
    </dgm:pt>
    <dgm:pt modelId="{85720A27-7837-4FD5-BCE7-1E3C94712E44}">
      <dgm:prSet custT="1"/>
      <dgm:spPr/>
      <dgm:t>
        <a:bodyPr/>
        <a:lstStyle/>
        <a:p>
          <a:r>
            <a:rPr lang="en-US" sz="2000" dirty="0">
              <a:latin typeface="Corbel" panose="020B0503020204020204" pitchFamily="34" charset="0"/>
            </a:rPr>
            <a:t>Professors, managers, project implementers, and volunteers</a:t>
          </a:r>
        </a:p>
      </dgm:t>
    </dgm:pt>
    <dgm:pt modelId="{C37F5D8E-69BB-40AA-A555-B5EEFC04FF4A}" type="parTrans" cxnId="{CD56A04D-EBE8-4E2B-B5CD-F7DE6A1B8F5E}">
      <dgm:prSet/>
      <dgm:spPr/>
      <dgm:t>
        <a:bodyPr/>
        <a:lstStyle/>
        <a:p>
          <a:endParaRPr lang="en-US"/>
        </a:p>
      </dgm:t>
    </dgm:pt>
    <dgm:pt modelId="{07D9AD55-8C3E-446A-AFDB-DB82D86A35B1}" type="sibTrans" cxnId="{CD56A04D-EBE8-4E2B-B5CD-F7DE6A1B8F5E}">
      <dgm:prSet/>
      <dgm:spPr/>
      <dgm:t>
        <a:bodyPr/>
        <a:lstStyle/>
        <a:p>
          <a:endParaRPr lang="en-US"/>
        </a:p>
      </dgm:t>
    </dgm:pt>
    <dgm:pt modelId="{28DA24DA-30FA-4431-87C1-FEA6546912B0}">
      <dgm:prSet custT="1"/>
      <dgm:spPr/>
      <dgm:t>
        <a:bodyPr/>
        <a:lstStyle/>
        <a:p>
          <a:r>
            <a:rPr lang="en-US" sz="2800" dirty="0">
              <a:latin typeface="Corbel" panose="020B0503020204020204" pitchFamily="34" charset="0"/>
            </a:rPr>
            <a:t>Extensive semi-structured interviews and transect walks (when possible)</a:t>
          </a:r>
        </a:p>
      </dgm:t>
    </dgm:pt>
    <dgm:pt modelId="{B149D2BC-0B66-41A3-9EA9-58A4FB95B854}" type="parTrans" cxnId="{D8B31539-1F49-4CAB-AADE-6CBF6CA99C12}">
      <dgm:prSet/>
      <dgm:spPr/>
      <dgm:t>
        <a:bodyPr/>
        <a:lstStyle/>
        <a:p>
          <a:endParaRPr lang="en-US"/>
        </a:p>
      </dgm:t>
    </dgm:pt>
    <dgm:pt modelId="{B98C781A-E7D2-4A1A-B7BC-CFE8D1DD578F}" type="sibTrans" cxnId="{D8B31539-1F49-4CAB-AADE-6CBF6CA99C12}">
      <dgm:prSet/>
      <dgm:spPr/>
      <dgm:t>
        <a:bodyPr/>
        <a:lstStyle/>
        <a:p>
          <a:endParaRPr lang="en-US"/>
        </a:p>
      </dgm:t>
    </dgm:pt>
    <dgm:pt modelId="{6F3FA20A-E4D3-4BB2-B15B-AE2BCD26DFA1}">
      <dgm:prSet custT="1"/>
      <dgm:spPr>
        <a:solidFill>
          <a:schemeClr val="accent1">
            <a:lumMod val="75000"/>
          </a:schemeClr>
        </a:solidFill>
      </dgm:spPr>
      <dgm:t>
        <a:bodyPr/>
        <a:lstStyle/>
        <a:p>
          <a:r>
            <a:rPr lang="en-US" sz="2800" dirty="0">
              <a:latin typeface="Corbel" panose="020B0503020204020204" pitchFamily="34" charset="0"/>
            </a:rPr>
            <a:t>Sub topics of my survey</a:t>
          </a:r>
        </a:p>
      </dgm:t>
    </dgm:pt>
    <dgm:pt modelId="{342CCED2-BAE9-4B4F-B9F8-237A6FC4A484}" type="parTrans" cxnId="{2946D0D1-6F6D-4FCE-97AE-FF30FE6103DB}">
      <dgm:prSet/>
      <dgm:spPr/>
      <dgm:t>
        <a:bodyPr/>
        <a:lstStyle/>
        <a:p>
          <a:endParaRPr lang="en-US"/>
        </a:p>
      </dgm:t>
    </dgm:pt>
    <dgm:pt modelId="{A48CD03A-3CCA-415D-9DB3-AB8B658B68FE}" type="sibTrans" cxnId="{2946D0D1-6F6D-4FCE-97AE-FF30FE6103DB}">
      <dgm:prSet/>
      <dgm:spPr/>
      <dgm:t>
        <a:bodyPr/>
        <a:lstStyle/>
        <a:p>
          <a:endParaRPr lang="en-US"/>
        </a:p>
      </dgm:t>
    </dgm:pt>
    <dgm:pt modelId="{5D8E2947-BF82-4D25-80C9-4DABD2F3C6C9}">
      <dgm:prSet custT="1"/>
      <dgm:spPr/>
      <dgm:t>
        <a:bodyPr/>
        <a:lstStyle/>
        <a:p>
          <a:r>
            <a:rPr lang="en-US" sz="1800" dirty="0">
              <a:latin typeface="Corbel" panose="020B0503020204020204" pitchFamily="34" charset="0"/>
            </a:rPr>
            <a:t>Urban agriculture</a:t>
          </a:r>
        </a:p>
      </dgm:t>
    </dgm:pt>
    <dgm:pt modelId="{C7D29E61-E8F2-4A67-ABD6-2D7DC956C2E0}" type="parTrans" cxnId="{38C17A9B-CDB5-4F8F-AA4C-CCFF96CC117A}">
      <dgm:prSet/>
      <dgm:spPr/>
      <dgm:t>
        <a:bodyPr/>
        <a:lstStyle/>
        <a:p>
          <a:endParaRPr lang="en-US"/>
        </a:p>
      </dgm:t>
    </dgm:pt>
    <dgm:pt modelId="{6EFB8640-A2E2-410F-A34C-9D946599D127}" type="sibTrans" cxnId="{38C17A9B-CDB5-4F8F-AA4C-CCFF96CC117A}">
      <dgm:prSet/>
      <dgm:spPr/>
      <dgm:t>
        <a:bodyPr/>
        <a:lstStyle/>
        <a:p>
          <a:endParaRPr lang="en-US"/>
        </a:p>
      </dgm:t>
    </dgm:pt>
    <dgm:pt modelId="{12DFAC26-41AF-477C-AA1F-547DD4E85A2F}">
      <dgm:prSet custT="1"/>
      <dgm:spPr/>
      <dgm:t>
        <a:bodyPr/>
        <a:lstStyle/>
        <a:p>
          <a:r>
            <a:rPr lang="en-US" sz="1400" dirty="0">
              <a:latin typeface="Corbel" panose="020B0503020204020204" pitchFamily="34" charset="0"/>
            </a:rPr>
            <a:t>Hurricane Maria &amp; Community Support </a:t>
          </a:r>
        </a:p>
      </dgm:t>
    </dgm:pt>
    <dgm:pt modelId="{06A68D06-FF91-457E-8CA7-A2F889900422}" type="parTrans" cxnId="{A2A9315A-654F-46A8-B344-2D5D9EDD4432}">
      <dgm:prSet/>
      <dgm:spPr/>
      <dgm:t>
        <a:bodyPr/>
        <a:lstStyle/>
        <a:p>
          <a:endParaRPr lang="en-US"/>
        </a:p>
      </dgm:t>
    </dgm:pt>
    <dgm:pt modelId="{8D5764E7-5F49-4256-9C13-BBA80D2A9C0B}" type="sibTrans" cxnId="{A2A9315A-654F-46A8-B344-2D5D9EDD4432}">
      <dgm:prSet/>
      <dgm:spPr/>
      <dgm:t>
        <a:bodyPr/>
        <a:lstStyle/>
        <a:p>
          <a:endParaRPr lang="en-US"/>
        </a:p>
      </dgm:t>
    </dgm:pt>
    <dgm:pt modelId="{8BD6FC2D-E48C-486B-AB6D-659A8DEFC574}">
      <dgm:prSet custT="1"/>
      <dgm:spPr/>
      <dgm:t>
        <a:bodyPr/>
        <a:lstStyle/>
        <a:p>
          <a:r>
            <a:rPr lang="en-US" sz="2000" dirty="0">
              <a:latin typeface="Corbel" panose="020B0503020204020204" pitchFamily="34" charset="0"/>
            </a:rPr>
            <a:t>Food resiliency</a:t>
          </a:r>
        </a:p>
      </dgm:t>
    </dgm:pt>
    <dgm:pt modelId="{EDAB75FB-661D-4A71-B6DA-15AEE200E447}" type="parTrans" cxnId="{66CCB2DD-159A-419F-83C5-4851CBF1B90D}">
      <dgm:prSet/>
      <dgm:spPr/>
      <dgm:t>
        <a:bodyPr/>
        <a:lstStyle/>
        <a:p>
          <a:endParaRPr lang="en-US"/>
        </a:p>
      </dgm:t>
    </dgm:pt>
    <dgm:pt modelId="{B383B0EC-32B2-491E-871C-30024BFC9058}" type="sibTrans" cxnId="{66CCB2DD-159A-419F-83C5-4851CBF1B90D}">
      <dgm:prSet/>
      <dgm:spPr/>
      <dgm:t>
        <a:bodyPr/>
        <a:lstStyle/>
        <a:p>
          <a:endParaRPr lang="en-US"/>
        </a:p>
      </dgm:t>
    </dgm:pt>
    <dgm:pt modelId="{F8EB4707-BE73-4645-944A-47F6E089306F}">
      <dgm:prSet custT="1"/>
      <dgm:spPr/>
      <dgm:t>
        <a:bodyPr/>
        <a:lstStyle/>
        <a:p>
          <a:r>
            <a:rPr lang="en-US" sz="1100" dirty="0">
              <a:latin typeface="Corbel" panose="020B0503020204020204" pitchFamily="34" charset="0"/>
            </a:rPr>
            <a:t>Food sovereignty/changes in the food system</a:t>
          </a:r>
        </a:p>
      </dgm:t>
    </dgm:pt>
    <dgm:pt modelId="{8F65D2E4-79B8-43D4-A6F2-8F0E55A15B74}" type="parTrans" cxnId="{63384B2F-0D25-46A6-9BFC-A314B41C8430}">
      <dgm:prSet/>
      <dgm:spPr/>
      <dgm:t>
        <a:bodyPr/>
        <a:lstStyle/>
        <a:p>
          <a:endParaRPr lang="en-US"/>
        </a:p>
      </dgm:t>
    </dgm:pt>
    <dgm:pt modelId="{594B752E-FA62-4502-8E38-A05A16F6DE5B}" type="sibTrans" cxnId="{63384B2F-0D25-46A6-9BFC-A314B41C8430}">
      <dgm:prSet/>
      <dgm:spPr/>
      <dgm:t>
        <a:bodyPr/>
        <a:lstStyle/>
        <a:p>
          <a:endParaRPr lang="en-US"/>
        </a:p>
      </dgm:t>
    </dgm:pt>
    <dgm:pt modelId="{815961E0-02BF-49E8-87BA-E50E7FF2DA01}">
      <dgm:prSet/>
      <dgm:spPr/>
      <dgm:t>
        <a:bodyPr/>
        <a:lstStyle/>
        <a:p>
          <a:r>
            <a:rPr lang="en-US" dirty="0">
              <a:latin typeface="Corbel" panose="020B0503020204020204" pitchFamily="34" charset="0"/>
            </a:rPr>
            <a:t>Cultural Significance </a:t>
          </a:r>
        </a:p>
      </dgm:t>
    </dgm:pt>
    <dgm:pt modelId="{540304A8-D5D9-4695-B785-2040DDEECC83}" type="parTrans" cxnId="{56D0785C-B699-4D91-A212-6BA4F8700ACA}">
      <dgm:prSet/>
      <dgm:spPr/>
      <dgm:t>
        <a:bodyPr/>
        <a:lstStyle/>
        <a:p>
          <a:endParaRPr lang="en-US"/>
        </a:p>
      </dgm:t>
    </dgm:pt>
    <dgm:pt modelId="{EFDD393B-4546-4186-86EB-452BB1C05877}" type="sibTrans" cxnId="{56D0785C-B699-4D91-A212-6BA4F8700ACA}">
      <dgm:prSet/>
      <dgm:spPr/>
      <dgm:t>
        <a:bodyPr/>
        <a:lstStyle/>
        <a:p>
          <a:endParaRPr lang="en-US"/>
        </a:p>
      </dgm:t>
    </dgm:pt>
    <dgm:pt modelId="{8AAE1B30-E005-8B42-8FE9-C88D51442F15}" type="pres">
      <dgm:prSet presAssocID="{9B64A4D5-02CD-491D-9EAC-EE10E93FA105}" presName="Name0" presStyleCnt="0">
        <dgm:presLayoutVars>
          <dgm:dir/>
          <dgm:animLvl val="lvl"/>
          <dgm:resizeHandles val="exact"/>
        </dgm:presLayoutVars>
      </dgm:prSet>
      <dgm:spPr/>
    </dgm:pt>
    <dgm:pt modelId="{5E1F3A47-1F42-1E46-80A1-AF7EAE03D62E}" type="pres">
      <dgm:prSet presAssocID="{6F3FA20A-E4D3-4BB2-B15B-AE2BCD26DFA1}" presName="boxAndChildren" presStyleCnt="0"/>
      <dgm:spPr/>
    </dgm:pt>
    <dgm:pt modelId="{061509D8-72AA-C248-AFE0-70B2577C1698}" type="pres">
      <dgm:prSet presAssocID="{6F3FA20A-E4D3-4BB2-B15B-AE2BCD26DFA1}" presName="parentTextBox" presStyleLbl="node1" presStyleIdx="0" presStyleCnt="3"/>
      <dgm:spPr/>
    </dgm:pt>
    <dgm:pt modelId="{EF3FB80D-01BB-2647-8DD8-F1603C193932}" type="pres">
      <dgm:prSet presAssocID="{6F3FA20A-E4D3-4BB2-B15B-AE2BCD26DFA1}" presName="entireBox" presStyleLbl="node1" presStyleIdx="0" presStyleCnt="3"/>
      <dgm:spPr/>
    </dgm:pt>
    <dgm:pt modelId="{117B2A37-E5CE-5440-A549-A34F88925B7B}" type="pres">
      <dgm:prSet presAssocID="{6F3FA20A-E4D3-4BB2-B15B-AE2BCD26DFA1}" presName="descendantBox" presStyleCnt="0"/>
      <dgm:spPr/>
    </dgm:pt>
    <dgm:pt modelId="{738C5D43-A1FF-2C42-BC46-A6EE2E80E221}" type="pres">
      <dgm:prSet presAssocID="{5D8E2947-BF82-4D25-80C9-4DABD2F3C6C9}" presName="childTextBox" presStyleLbl="fgAccFollowNode1" presStyleIdx="0" presStyleCnt="6">
        <dgm:presLayoutVars>
          <dgm:bulletEnabled val="1"/>
        </dgm:presLayoutVars>
      </dgm:prSet>
      <dgm:spPr/>
    </dgm:pt>
    <dgm:pt modelId="{7B7236DE-870A-104D-8FDA-8FD2CAE0519E}" type="pres">
      <dgm:prSet presAssocID="{12DFAC26-41AF-477C-AA1F-547DD4E85A2F}" presName="childTextBox" presStyleLbl="fgAccFollowNode1" presStyleIdx="1" presStyleCnt="6">
        <dgm:presLayoutVars>
          <dgm:bulletEnabled val="1"/>
        </dgm:presLayoutVars>
      </dgm:prSet>
      <dgm:spPr/>
    </dgm:pt>
    <dgm:pt modelId="{DAD61B0F-F676-3B45-A848-E438CDCF25B5}" type="pres">
      <dgm:prSet presAssocID="{8BD6FC2D-E48C-486B-AB6D-659A8DEFC574}" presName="childTextBox" presStyleLbl="fgAccFollowNode1" presStyleIdx="2" presStyleCnt="6">
        <dgm:presLayoutVars>
          <dgm:bulletEnabled val="1"/>
        </dgm:presLayoutVars>
      </dgm:prSet>
      <dgm:spPr/>
    </dgm:pt>
    <dgm:pt modelId="{6FAA1706-17E5-DC45-98D2-00098F2DF805}" type="pres">
      <dgm:prSet presAssocID="{F8EB4707-BE73-4645-944A-47F6E089306F}" presName="childTextBox" presStyleLbl="fgAccFollowNode1" presStyleIdx="3" presStyleCnt="6">
        <dgm:presLayoutVars>
          <dgm:bulletEnabled val="1"/>
        </dgm:presLayoutVars>
      </dgm:prSet>
      <dgm:spPr/>
    </dgm:pt>
    <dgm:pt modelId="{F13EA6AD-41FE-AA4E-9652-5C5ECB21AF61}" type="pres">
      <dgm:prSet presAssocID="{815961E0-02BF-49E8-87BA-E50E7FF2DA01}" presName="childTextBox" presStyleLbl="fgAccFollowNode1" presStyleIdx="4" presStyleCnt="6">
        <dgm:presLayoutVars>
          <dgm:bulletEnabled val="1"/>
        </dgm:presLayoutVars>
      </dgm:prSet>
      <dgm:spPr/>
    </dgm:pt>
    <dgm:pt modelId="{13C7029C-F887-7A49-8F72-49B5C40B4253}" type="pres">
      <dgm:prSet presAssocID="{B98C781A-E7D2-4A1A-B7BC-CFE8D1DD578F}" presName="sp" presStyleCnt="0"/>
      <dgm:spPr/>
    </dgm:pt>
    <dgm:pt modelId="{4B49EDC3-8948-2440-B011-FDAB7803C13F}" type="pres">
      <dgm:prSet presAssocID="{28DA24DA-30FA-4431-87C1-FEA6546912B0}" presName="arrowAndChildren" presStyleCnt="0"/>
      <dgm:spPr/>
    </dgm:pt>
    <dgm:pt modelId="{3E45E25D-D4B0-DE45-AEA5-5A234A664DCF}" type="pres">
      <dgm:prSet presAssocID="{28DA24DA-30FA-4431-87C1-FEA6546912B0}" presName="parentTextArrow" presStyleLbl="node1" presStyleIdx="1" presStyleCnt="3"/>
      <dgm:spPr/>
    </dgm:pt>
    <dgm:pt modelId="{8A153816-0B73-7443-8DDE-E7E3058280DD}" type="pres">
      <dgm:prSet presAssocID="{7DE3BC16-8A26-4188-AB67-705471354FB0}" presName="sp" presStyleCnt="0"/>
      <dgm:spPr/>
    </dgm:pt>
    <dgm:pt modelId="{2EBF3451-6683-5F41-AD01-12A3826CEC6B}" type="pres">
      <dgm:prSet presAssocID="{1772C6BD-B7B0-422B-8A74-5EFB7ACFA2D7}" presName="arrowAndChildren" presStyleCnt="0"/>
      <dgm:spPr/>
    </dgm:pt>
    <dgm:pt modelId="{D35D4EC5-B85F-CB4A-A35C-BBD9A43E44B6}" type="pres">
      <dgm:prSet presAssocID="{1772C6BD-B7B0-422B-8A74-5EFB7ACFA2D7}" presName="parentTextArrow" presStyleLbl="node1" presStyleIdx="1" presStyleCnt="3"/>
      <dgm:spPr/>
    </dgm:pt>
    <dgm:pt modelId="{BAC52591-E4AE-2A40-B949-B98C7F5C55CE}" type="pres">
      <dgm:prSet presAssocID="{1772C6BD-B7B0-422B-8A74-5EFB7ACFA2D7}" presName="arrow" presStyleLbl="node1" presStyleIdx="2" presStyleCnt="3"/>
      <dgm:spPr/>
    </dgm:pt>
    <dgm:pt modelId="{7C639BDB-B4AD-1C4B-98FB-6DFEFBA15EB1}" type="pres">
      <dgm:prSet presAssocID="{1772C6BD-B7B0-422B-8A74-5EFB7ACFA2D7}" presName="descendantArrow" presStyleCnt="0"/>
      <dgm:spPr/>
    </dgm:pt>
    <dgm:pt modelId="{D5345B83-1614-5047-882B-529FD4D50B41}" type="pres">
      <dgm:prSet presAssocID="{85720A27-7837-4FD5-BCE7-1E3C94712E44}" presName="childTextArrow" presStyleLbl="fgAccFollowNode1" presStyleIdx="5" presStyleCnt="6">
        <dgm:presLayoutVars>
          <dgm:bulletEnabled val="1"/>
        </dgm:presLayoutVars>
      </dgm:prSet>
      <dgm:spPr/>
    </dgm:pt>
  </dgm:ptLst>
  <dgm:cxnLst>
    <dgm:cxn modelId="{9020B419-40C0-6748-9ECC-9925399B9132}" type="presOf" srcId="{1772C6BD-B7B0-422B-8A74-5EFB7ACFA2D7}" destId="{D35D4EC5-B85F-CB4A-A35C-BBD9A43E44B6}" srcOrd="0" destOrd="0" presId="urn:microsoft.com/office/officeart/2005/8/layout/process4"/>
    <dgm:cxn modelId="{63384B2F-0D25-46A6-9BFC-A314B41C8430}" srcId="{6F3FA20A-E4D3-4BB2-B15B-AE2BCD26DFA1}" destId="{F8EB4707-BE73-4645-944A-47F6E089306F}" srcOrd="3" destOrd="0" parTransId="{8F65D2E4-79B8-43D4-A6F2-8F0E55A15B74}" sibTransId="{594B752E-FA62-4502-8E38-A05A16F6DE5B}"/>
    <dgm:cxn modelId="{D8B31539-1F49-4CAB-AADE-6CBF6CA99C12}" srcId="{9B64A4D5-02CD-491D-9EAC-EE10E93FA105}" destId="{28DA24DA-30FA-4431-87C1-FEA6546912B0}" srcOrd="1" destOrd="0" parTransId="{B149D2BC-0B66-41A3-9EA9-58A4FB95B854}" sibTransId="{B98C781A-E7D2-4A1A-B7BC-CFE8D1DD578F}"/>
    <dgm:cxn modelId="{CD56A04D-EBE8-4E2B-B5CD-F7DE6A1B8F5E}" srcId="{1772C6BD-B7B0-422B-8A74-5EFB7ACFA2D7}" destId="{85720A27-7837-4FD5-BCE7-1E3C94712E44}" srcOrd="0" destOrd="0" parTransId="{C37F5D8E-69BB-40AA-A555-B5EEFC04FF4A}" sibTransId="{07D9AD55-8C3E-446A-AFDB-DB82D86A35B1}"/>
    <dgm:cxn modelId="{0A78F853-2A33-7448-B5DB-8D8EA9437A0D}" type="presOf" srcId="{815961E0-02BF-49E8-87BA-E50E7FF2DA01}" destId="{F13EA6AD-41FE-AA4E-9652-5C5ECB21AF61}" srcOrd="0" destOrd="0" presId="urn:microsoft.com/office/officeart/2005/8/layout/process4"/>
    <dgm:cxn modelId="{A2A9315A-654F-46A8-B344-2D5D9EDD4432}" srcId="{6F3FA20A-E4D3-4BB2-B15B-AE2BCD26DFA1}" destId="{12DFAC26-41AF-477C-AA1F-547DD4E85A2F}" srcOrd="1" destOrd="0" parTransId="{06A68D06-FF91-457E-8CA7-A2F889900422}" sibTransId="{8D5764E7-5F49-4256-9C13-BBA80D2A9C0B}"/>
    <dgm:cxn modelId="{9916A45A-EDDC-6A47-BE96-E305B469B4C6}" type="presOf" srcId="{1772C6BD-B7B0-422B-8A74-5EFB7ACFA2D7}" destId="{BAC52591-E4AE-2A40-B949-B98C7F5C55CE}" srcOrd="1" destOrd="0" presId="urn:microsoft.com/office/officeart/2005/8/layout/process4"/>
    <dgm:cxn modelId="{56D0785C-B699-4D91-A212-6BA4F8700ACA}" srcId="{6F3FA20A-E4D3-4BB2-B15B-AE2BCD26DFA1}" destId="{815961E0-02BF-49E8-87BA-E50E7FF2DA01}" srcOrd="4" destOrd="0" parTransId="{540304A8-D5D9-4695-B785-2040DDEECC83}" sibTransId="{EFDD393B-4546-4186-86EB-452BB1C05877}"/>
    <dgm:cxn modelId="{80EEE35F-C2A9-4B47-B313-21ED9C6B99C7}" type="presOf" srcId="{28DA24DA-30FA-4431-87C1-FEA6546912B0}" destId="{3E45E25D-D4B0-DE45-AEA5-5A234A664DCF}" srcOrd="0" destOrd="0" presId="urn:microsoft.com/office/officeart/2005/8/layout/process4"/>
    <dgm:cxn modelId="{7E3FDB73-B6D0-D241-8D50-E51D8C96E983}" type="presOf" srcId="{8BD6FC2D-E48C-486B-AB6D-659A8DEFC574}" destId="{DAD61B0F-F676-3B45-A848-E438CDCF25B5}" srcOrd="0" destOrd="0" presId="urn:microsoft.com/office/officeart/2005/8/layout/process4"/>
    <dgm:cxn modelId="{4BAAF983-C7DE-9F41-A733-C31B9769A7F6}" type="presOf" srcId="{9B64A4D5-02CD-491D-9EAC-EE10E93FA105}" destId="{8AAE1B30-E005-8B42-8FE9-C88D51442F15}" srcOrd="0" destOrd="0" presId="urn:microsoft.com/office/officeart/2005/8/layout/process4"/>
    <dgm:cxn modelId="{0F1EBD8D-BA52-D245-A412-165AE19331A6}" type="presOf" srcId="{5D8E2947-BF82-4D25-80C9-4DABD2F3C6C9}" destId="{738C5D43-A1FF-2C42-BC46-A6EE2E80E221}" srcOrd="0" destOrd="0" presId="urn:microsoft.com/office/officeart/2005/8/layout/process4"/>
    <dgm:cxn modelId="{DD1B1F98-6AD0-A64F-B53A-A7B88C0A8EC7}" type="presOf" srcId="{6F3FA20A-E4D3-4BB2-B15B-AE2BCD26DFA1}" destId="{EF3FB80D-01BB-2647-8DD8-F1603C193932}" srcOrd="1" destOrd="0" presId="urn:microsoft.com/office/officeart/2005/8/layout/process4"/>
    <dgm:cxn modelId="{38C17A9B-CDB5-4F8F-AA4C-CCFF96CC117A}" srcId="{6F3FA20A-E4D3-4BB2-B15B-AE2BCD26DFA1}" destId="{5D8E2947-BF82-4D25-80C9-4DABD2F3C6C9}" srcOrd="0" destOrd="0" parTransId="{C7D29E61-E8F2-4A67-ABD6-2D7DC956C2E0}" sibTransId="{6EFB8640-A2E2-410F-A34C-9D946599D127}"/>
    <dgm:cxn modelId="{FD8A7DA9-6F88-784D-87AE-2A757C3ACE0A}" type="presOf" srcId="{85720A27-7837-4FD5-BCE7-1E3C94712E44}" destId="{D5345B83-1614-5047-882B-529FD4D50B41}" srcOrd="0" destOrd="0" presId="urn:microsoft.com/office/officeart/2005/8/layout/process4"/>
    <dgm:cxn modelId="{2946D0D1-6F6D-4FCE-97AE-FF30FE6103DB}" srcId="{9B64A4D5-02CD-491D-9EAC-EE10E93FA105}" destId="{6F3FA20A-E4D3-4BB2-B15B-AE2BCD26DFA1}" srcOrd="2" destOrd="0" parTransId="{342CCED2-BAE9-4B4F-B9F8-237A6FC4A484}" sibTransId="{A48CD03A-3CCA-415D-9DB3-AB8B658B68FE}"/>
    <dgm:cxn modelId="{113AD2D2-A73F-2840-B0E8-A610A9D71967}" type="presOf" srcId="{12DFAC26-41AF-477C-AA1F-547DD4E85A2F}" destId="{7B7236DE-870A-104D-8FDA-8FD2CAE0519E}" srcOrd="0" destOrd="0" presId="urn:microsoft.com/office/officeart/2005/8/layout/process4"/>
    <dgm:cxn modelId="{66CCB2DD-159A-419F-83C5-4851CBF1B90D}" srcId="{6F3FA20A-E4D3-4BB2-B15B-AE2BCD26DFA1}" destId="{8BD6FC2D-E48C-486B-AB6D-659A8DEFC574}" srcOrd="2" destOrd="0" parTransId="{EDAB75FB-661D-4A71-B6DA-15AEE200E447}" sibTransId="{B383B0EC-32B2-491E-871C-30024BFC9058}"/>
    <dgm:cxn modelId="{F594DFE6-4336-470A-BA80-4231FF559BC5}" srcId="{9B64A4D5-02CD-491D-9EAC-EE10E93FA105}" destId="{1772C6BD-B7B0-422B-8A74-5EFB7ACFA2D7}" srcOrd="0" destOrd="0" parTransId="{2D2B6B47-F9D0-4582-9CB2-EDD93BC331C3}" sibTransId="{7DE3BC16-8A26-4188-AB67-705471354FB0}"/>
    <dgm:cxn modelId="{18A990E7-550F-864C-A687-52810432ABF9}" type="presOf" srcId="{6F3FA20A-E4D3-4BB2-B15B-AE2BCD26DFA1}" destId="{061509D8-72AA-C248-AFE0-70B2577C1698}" srcOrd="0" destOrd="0" presId="urn:microsoft.com/office/officeart/2005/8/layout/process4"/>
    <dgm:cxn modelId="{00B7DEFE-2C9E-8347-8912-D998675CC5D1}" type="presOf" srcId="{F8EB4707-BE73-4645-944A-47F6E089306F}" destId="{6FAA1706-17E5-DC45-98D2-00098F2DF805}" srcOrd="0" destOrd="0" presId="urn:microsoft.com/office/officeart/2005/8/layout/process4"/>
    <dgm:cxn modelId="{636BB436-4647-2A4A-AE3C-49C847969474}" type="presParOf" srcId="{8AAE1B30-E005-8B42-8FE9-C88D51442F15}" destId="{5E1F3A47-1F42-1E46-80A1-AF7EAE03D62E}" srcOrd="0" destOrd="0" presId="urn:microsoft.com/office/officeart/2005/8/layout/process4"/>
    <dgm:cxn modelId="{4B96E525-7EB2-8A43-88A3-7608AF39140B}" type="presParOf" srcId="{5E1F3A47-1F42-1E46-80A1-AF7EAE03D62E}" destId="{061509D8-72AA-C248-AFE0-70B2577C1698}" srcOrd="0" destOrd="0" presId="urn:microsoft.com/office/officeart/2005/8/layout/process4"/>
    <dgm:cxn modelId="{9956EB20-BEE2-B74E-8BAE-9CF7098EC88A}" type="presParOf" srcId="{5E1F3A47-1F42-1E46-80A1-AF7EAE03D62E}" destId="{EF3FB80D-01BB-2647-8DD8-F1603C193932}" srcOrd="1" destOrd="0" presId="urn:microsoft.com/office/officeart/2005/8/layout/process4"/>
    <dgm:cxn modelId="{DAEB3E36-C72A-9045-9A43-8E01965DA199}" type="presParOf" srcId="{5E1F3A47-1F42-1E46-80A1-AF7EAE03D62E}" destId="{117B2A37-E5CE-5440-A549-A34F88925B7B}" srcOrd="2" destOrd="0" presId="urn:microsoft.com/office/officeart/2005/8/layout/process4"/>
    <dgm:cxn modelId="{D5BEB4FF-485E-014A-A4EE-45AF17740B7D}" type="presParOf" srcId="{117B2A37-E5CE-5440-A549-A34F88925B7B}" destId="{738C5D43-A1FF-2C42-BC46-A6EE2E80E221}" srcOrd="0" destOrd="0" presId="urn:microsoft.com/office/officeart/2005/8/layout/process4"/>
    <dgm:cxn modelId="{BEE8A933-1AB2-6D42-910C-B87D21610777}" type="presParOf" srcId="{117B2A37-E5CE-5440-A549-A34F88925B7B}" destId="{7B7236DE-870A-104D-8FDA-8FD2CAE0519E}" srcOrd="1" destOrd="0" presId="urn:microsoft.com/office/officeart/2005/8/layout/process4"/>
    <dgm:cxn modelId="{5C222F90-3838-9949-A71F-366853C0CA5B}" type="presParOf" srcId="{117B2A37-E5CE-5440-A549-A34F88925B7B}" destId="{DAD61B0F-F676-3B45-A848-E438CDCF25B5}" srcOrd="2" destOrd="0" presId="urn:microsoft.com/office/officeart/2005/8/layout/process4"/>
    <dgm:cxn modelId="{F1294882-1D5A-BB4C-8AE2-5EC6444416D1}" type="presParOf" srcId="{117B2A37-E5CE-5440-A549-A34F88925B7B}" destId="{6FAA1706-17E5-DC45-98D2-00098F2DF805}" srcOrd="3" destOrd="0" presId="urn:microsoft.com/office/officeart/2005/8/layout/process4"/>
    <dgm:cxn modelId="{4C113AA5-607F-1E48-A75A-018EC265753C}" type="presParOf" srcId="{117B2A37-E5CE-5440-A549-A34F88925B7B}" destId="{F13EA6AD-41FE-AA4E-9652-5C5ECB21AF61}" srcOrd="4" destOrd="0" presId="urn:microsoft.com/office/officeart/2005/8/layout/process4"/>
    <dgm:cxn modelId="{E3A92963-32DD-034E-B014-884BAACE83CF}" type="presParOf" srcId="{8AAE1B30-E005-8B42-8FE9-C88D51442F15}" destId="{13C7029C-F887-7A49-8F72-49B5C40B4253}" srcOrd="1" destOrd="0" presId="urn:microsoft.com/office/officeart/2005/8/layout/process4"/>
    <dgm:cxn modelId="{09A41593-3E9C-2F46-99E6-40B1E850476D}" type="presParOf" srcId="{8AAE1B30-E005-8B42-8FE9-C88D51442F15}" destId="{4B49EDC3-8948-2440-B011-FDAB7803C13F}" srcOrd="2" destOrd="0" presId="urn:microsoft.com/office/officeart/2005/8/layout/process4"/>
    <dgm:cxn modelId="{1A86314F-A0EE-4546-A10D-B79E6DF5464E}" type="presParOf" srcId="{4B49EDC3-8948-2440-B011-FDAB7803C13F}" destId="{3E45E25D-D4B0-DE45-AEA5-5A234A664DCF}" srcOrd="0" destOrd="0" presId="urn:microsoft.com/office/officeart/2005/8/layout/process4"/>
    <dgm:cxn modelId="{62F1E5C2-799F-D74F-98F5-BDBFA387A432}" type="presParOf" srcId="{8AAE1B30-E005-8B42-8FE9-C88D51442F15}" destId="{8A153816-0B73-7443-8DDE-E7E3058280DD}" srcOrd="3" destOrd="0" presId="urn:microsoft.com/office/officeart/2005/8/layout/process4"/>
    <dgm:cxn modelId="{D923D546-C8B6-F54F-B17B-A36D0941E2AE}" type="presParOf" srcId="{8AAE1B30-E005-8B42-8FE9-C88D51442F15}" destId="{2EBF3451-6683-5F41-AD01-12A3826CEC6B}" srcOrd="4" destOrd="0" presId="urn:microsoft.com/office/officeart/2005/8/layout/process4"/>
    <dgm:cxn modelId="{84DD908E-2CE1-D048-8759-298445D849D3}" type="presParOf" srcId="{2EBF3451-6683-5F41-AD01-12A3826CEC6B}" destId="{D35D4EC5-B85F-CB4A-A35C-BBD9A43E44B6}" srcOrd="0" destOrd="0" presId="urn:microsoft.com/office/officeart/2005/8/layout/process4"/>
    <dgm:cxn modelId="{7EA45D2E-AB3A-CE4C-B643-4B2D6F40BCF5}" type="presParOf" srcId="{2EBF3451-6683-5F41-AD01-12A3826CEC6B}" destId="{BAC52591-E4AE-2A40-B949-B98C7F5C55CE}" srcOrd="1" destOrd="0" presId="urn:microsoft.com/office/officeart/2005/8/layout/process4"/>
    <dgm:cxn modelId="{172360E4-D8EB-EF4A-A02D-1B68C81D18B6}" type="presParOf" srcId="{2EBF3451-6683-5F41-AD01-12A3826CEC6B}" destId="{7C639BDB-B4AD-1C4B-98FB-6DFEFBA15EB1}" srcOrd="2" destOrd="0" presId="urn:microsoft.com/office/officeart/2005/8/layout/process4"/>
    <dgm:cxn modelId="{ECC9E3EC-28C5-F14B-9D6B-D27579464266}" type="presParOf" srcId="{7C639BDB-B4AD-1C4B-98FB-6DFEFBA15EB1}" destId="{D5345B83-1614-5047-882B-529FD4D50B4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45747-D420-4A6F-9EB8-4D5B4E436C45}">
      <dsp:nvSpPr>
        <dsp:cNvPr id="0" name=""/>
        <dsp:cNvSpPr/>
      </dsp:nvSpPr>
      <dsp:spPr>
        <a:xfrm>
          <a:off x="2044800" y="375668"/>
          <a:ext cx="2196000" cy="2196000"/>
        </a:xfrm>
        <a:prstGeom prst="round2DiagRect">
          <a:avLst>
            <a:gd name="adj1" fmla="val 29727"/>
            <a:gd name="adj2" fmla="val 0"/>
          </a:avLst>
        </a:prstGeom>
        <a:solidFill>
          <a:schemeClr val="accent2">
            <a:lumMod val="25000"/>
          </a:schemeClr>
        </a:solidFill>
        <a:ln>
          <a:noFill/>
        </a:ln>
        <a:effectLst/>
      </dsp:spPr>
      <dsp:style>
        <a:lnRef idx="0">
          <a:scrgbClr r="0" g="0" b="0"/>
        </a:lnRef>
        <a:fillRef idx="1">
          <a:scrgbClr r="0" g="0" b="0"/>
        </a:fillRef>
        <a:effectRef idx="0">
          <a:scrgbClr r="0" g="0" b="0"/>
        </a:effectRef>
        <a:fontRef idx="minor"/>
      </dsp:style>
    </dsp:sp>
    <dsp:sp modelId="{81DF8C98-3F42-4B0B-A7EC-3C8E0B252F7D}">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15D715-2922-4081-A3E6-83796D4DA77A}">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solidFill>
                <a:schemeClr val="accent2">
                  <a:lumMod val="25000"/>
                </a:schemeClr>
              </a:solidFill>
              <a:latin typeface="Corbel" panose="020B0503020204020204" pitchFamily="34" charset="0"/>
            </a:rPr>
            <a:t>85 percent of their food is imported  </a:t>
          </a:r>
        </a:p>
      </dsp:txBody>
      <dsp:txXfrm>
        <a:off x="1342800" y="3255669"/>
        <a:ext cx="3600000" cy="720000"/>
      </dsp:txXfrm>
    </dsp:sp>
    <dsp:sp modelId="{D824F811-8237-49EE-B5CE-BBA604B6B233}">
      <dsp:nvSpPr>
        <dsp:cNvPr id="0" name=""/>
        <dsp:cNvSpPr/>
      </dsp:nvSpPr>
      <dsp:spPr>
        <a:xfrm>
          <a:off x="6274800" y="375668"/>
          <a:ext cx="2196000" cy="2196000"/>
        </a:xfrm>
        <a:prstGeom prst="round2DiagRect">
          <a:avLst>
            <a:gd name="adj1" fmla="val 29727"/>
            <a:gd name="adj2" fmla="val 0"/>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E69BBE49-5B69-4B09-B558-3659D41DECD9}">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C02C2F-01FF-46B8-9ED0-A894DEA2147F}">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solidFill>
                <a:schemeClr val="accent6">
                  <a:lumMod val="50000"/>
                </a:schemeClr>
              </a:solidFill>
              <a:latin typeface="Corbel" panose="020B0503020204020204" pitchFamily="34" charset="0"/>
            </a:rPr>
            <a:t>80 percent of the crop value was lost after Hurricane Maria</a:t>
          </a:r>
        </a:p>
      </dsp:txBody>
      <dsp:txXfrm>
        <a:off x="5572800" y="325566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B8CC7-9092-45DE-B573-728BFA2F7691}">
      <dsp:nvSpPr>
        <dsp:cNvPr id="0" name=""/>
        <dsp:cNvSpPr/>
      </dsp:nvSpPr>
      <dsp:spPr>
        <a:xfrm>
          <a:off x="681458" y="831343"/>
          <a:ext cx="1646583" cy="1573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0FDFD3-83A3-48CA-BF3A-A5F729DF03A7}">
      <dsp:nvSpPr>
        <dsp:cNvPr id="0" name=""/>
        <dsp:cNvSpPr/>
      </dsp:nvSpPr>
      <dsp:spPr>
        <a:xfrm>
          <a:off x="4985" y="2217419"/>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a:t>93 percent of the population in Puerto Rico lives in urban areas</a:t>
          </a:r>
        </a:p>
      </dsp:txBody>
      <dsp:txXfrm>
        <a:off x="4985" y="2217419"/>
        <a:ext cx="2999531" cy="449929"/>
      </dsp:txXfrm>
    </dsp:sp>
    <dsp:sp modelId="{1A3CA94A-BC76-47E2-8CE3-86BAAE57BF11}">
      <dsp:nvSpPr>
        <dsp:cNvPr id="0" name=""/>
        <dsp:cNvSpPr/>
      </dsp:nvSpPr>
      <dsp:spPr>
        <a:xfrm>
          <a:off x="4985" y="2701995"/>
          <a:ext cx="2999531" cy="31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San Juan Municipality makes up about 10 percent of the total population	</a:t>
          </a:r>
        </a:p>
      </dsp:txBody>
      <dsp:txXfrm>
        <a:off x="4985" y="2701995"/>
        <a:ext cx="2999531" cy="316285"/>
      </dsp:txXfrm>
    </dsp:sp>
    <dsp:sp modelId="{537D13B1-F9B6-4B19-9664-BF4928105A7A}">
      <dsp:nvSpPr>
        <dsp:cNvPr id="0" name=""/>
        <dsp:cNvSpPr/>
      </dsp:nvSpPr>
      <dsp:spPr>
        <a:xfrm>
          <a:off x="4377561" y="881936"/>
          <a:ext cx="1303276" cy="12528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DC1B2-6A99-4FC8-BAFA-32AC776BEDBC}">
      <dsp:nvSpPr>
        <dsp:cNvPr id="0" name=""/>
        <dsp:cNvSpPr/>
      </dsp:nvSpPr>
      <dsp:spPr>
        <a:xfrm>
          <a:off x="3529434" y="2107792"/>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a:t>$19,775 median income</a:t>
          </a:r>
        </a:p>
      </dsp:txBody>
      <dsp:txXfrm>
        <a:off x="3529434" y="2107792"/>
        <a:ext cx="2999531" cy="449929"/>
      </dsp:txXfrm>
    </dsp:sp>
    <dsp:sp modelId="{67A050FF-69F6-46B8-A729-9D4903FDA873}">
      <dsp:nvSpPr>
        <dsp:cNvPr id="0" name=""/>
        <dsp:cNvSpPr/>
      </dsp:nvSpPr>
      <dsp:spPr>
        <a:xfrm>
          <a:off x="3529434" y="2592368"/>
          <a:ext cx="2999531" cy="375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Lowest US state Mississippi is $42,009 </a:t>
          </a:r>
        </a:p>
        <a:p>
          <a:pPr marL="0" lvl="0" indent="0" algn="ctr" defTabSz="488950">
            <a:lnSpc>
              <a:spcPct val="100000"/>
            </a:lnSpc>
            <a:spcBef>
              <a:spcPct val="0"/>
            </a:spcBef>
            <a:spcAft>
              <a:spcPct val="35000"/>
            </a:spcAft>
            <a:buNone/>
          </a:pPr>
          <a:r>
            <a:rPr lang="en-US" sz="1100" kern="1200"/>
            <a:t>US median income $61,372</a:t>
          </a:r>
        </a:p>
      </dsp:txBody>
      <dsp:txXfrm>
        <a:off x="3529434" y="2592368"/>
        <a:ext cx="2999531" cy="375318"/>
      </dsp:txXfrm>
    </dsp:sp>
    <dsp:sp modelId="{0DD1CEF2-8145-4B80-A4BC-615BDE6CCFA3}">
      <dsp:nvSpPr>
        <dsp:cNvPr id="0" name=""/>
        <dsp:cNvSpPr/>
      </dsp:nvSpPr>
      <dsp:spPr>
        <a:xfrm>
          <a:off x="7743569" y="916021"/>
          <a:ext cx="1620159" cy="16203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DD6D6B-66E6-46E9-8561-50D5634E7BB1}">
      <dsp:nvSpPr>
        <dsp:cNvPr id="0" name=""/>
        <dsp:cNvSpPr/>
      </dsp:nvSpPr>
      <dsp:spPr>
        <a:xfrm>
          <a:off x="7058862" y="2545177"/>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33% food insecurity among adults 18+</a:t>
          </a:r>
        </a:p>
      </dsp:txBody>
      <dsp:txXfrm>
        <a:off x="7058862" y="2545177"/>
        <a:ext cx="2999531" cy="449929"/>
      </dsp:txXfrm>
    </dsp:sp>
    <dsp:sp modelId="{C6E31602-2D82-4954-8CEF-F31771E9D251}">
      <dsp:nvSpPr>
        <dsp:cNvPr id="0" name=""/>
        <dsp:cNvSpPr/>
      </dsp:nvSpPr>
      <dsp:spPr>
        <a:xfrm>
          <a:off x="7053883" y="2810174"/>
          <a:ext cx="2999531" cy="1234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FB80D-01BB-2647-8DD8-F1603C193932}">
      <dsp:nvSpPr>
        <dsp:cNvPr id="0" name=""/>
        <dsp:cNvSpPr/>
      </dsp:nvSpPr>
      <dsp:spPr>
        <a:xfrm>
          <a:off x="0" y="2897863"/>
          <a:ext cx="10058399" cy="951143"/>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rbel" panose="020B0503020204020204" pitchFamily="34" charset="0"/>
            </a:rPr>
            <a:t>Sub topics of my survey</a:t>
          </a:r>
        </a:p>
      </dsp:txBody>
      <dsp:txXfrm>
        <a:off x="0" y="2897863"/>
        <a:ext cx="10058399" cy="513617"/>
      </dsp:txXfrm>
    </dsp:sp>
    <dsp:sp modelId="{738C5D43-A1FF-2C42-BC46-A6EE2E80E221}">
      <dsp:nvSpPr>
        <dsp:cNvPr id="0" name=""/>
        <dsp:cNvSpPr/>
      </dsp:nvSpPr>
      <dsp:spPr>
        <a:xfrm>
          <a:off x="1227" y="3392457"/>
          <a:ext cx="2011188" cy="4375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rbel" panose="020B0503020204020204" pitchFamily="34" charset="0"/>
            </a:rPr>
            <a:t>Urban agriculture</a:t>
          </a:r>
        </a:p>
      </dsp:txBody>
      <dsp:txXfrm>
        <a:off x="1227" y="3392457"/>
        <a:ext cx="2011188" cy="437525"/>
      </dsp:txXfrm>
    </dsp:sp>
    <dsp:sp modelId="{7B7236DE-870A-104D-8FDA-8FD2CAE0519E}">
      <dsp:nvSpPr>
        <dsp:cNvPr id="0" name=""/>
        <dsp:cNvSpPr/>
      </dsp:nvSpPr>
      <dsp:spPr>
        <a:xfrm>
          <a:off x="2012416" y="3392457"/>
          <a:ext cx="2011188" cy="437525"/>
        </a:xfrm>
        <a:prstGeom prst="rect">
          <a:avLst/>
        </a:prstGeom>
        <a:solidFill>
          <a:schemeClr val="accent2">
            <a:tint val="40000"/>
            <a:alpha val="90000"/>
            <a:hueOff val="-398986"/>
            <a:satOff val="2515"/>
            <a:lumOff val="406"/>
            <a:alphaOff val="0"/>
          </a:schemeClr>
        </a:solidFill>
        <a:ln w="12700" cap="flat" cmpd="sng" algn="ctr">
          <a:solidFill>
            <a:schemeClr val="accent2">
              <a:tint val="40000"/>
              <a:alpha val="90000"/>
              <a:hueOff val="-398986"/>
              <a:satOff val="2515"/>
              <a:lumOff val="4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rbel" panose="020B0503020204020204" pitchFamily="34" charset="0"/>
            </a:rPr>
            <a:t>Hurricane Maria &amp; Community Support </a:t>
          </a:r>
        </a:p>
      </dsp:txBody>
      <dsp:txXfrm>
        <a:off x="2012416" y="3392457"/>
        <a:ext cx="2011188" cy="437525"/>
      </dsp:txXfrm>
    </dsp:sp>
    <dsp:sp modelId="{DAD61B0F-F676-3B45-A848-E438CDCF25B5}">
      <dsp:nvSpPr>
        <dsp:cNvPr id="0" name=""/>
        <dsp:cNvSpPr/>
      </dsp:nvSpPr>
      <dsp:spPr>
        <a:xfrm>
          <a:off x="4023605" y="3392457"/>
          <a:ext cx="2011188" cy="437525"/>
        </a:xfrm>
        <a:prstGeom prst="rect">
          <a:avLst/>
        </a:prstGeom>
        <a:solidFill>
          <a:schemeClr val="accent2">
            <a:tint val="40000"/>
            <a:alpha val="90000"/>
            <a:hueOff val="-797971"/>
            <a:satOff val="5031"/>
            <a:lumOff val="812"/>
            <a:alphaOff val="0"/>
          </a:schemeClr>
        </a:solidFill>
        <a:ln w="12700" cap="flat" cmpd="sng" algn="ctr">
          <a:solidFill>
            <a:schemeClr val="accent2">
              <a:tint val="40000"/>
              <a:alpha val="90000"/>
              <a:hueOff val="-797971"/>
              <a:satOff val="5031"/>
              <a:lumOff val="8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orbel" panose="020B0503020204020204" pitchFamily="34" charset="0"/>
            </a:rPr>
            <a:t>Food resiliency</a:t>
          </a:r>
        </a:p>
      </dsp:txBody>
      <dsp:txXfrm>
        <a:off x="4023605" y="3392457"/>
        <a:ext cx="2011188" cy="437525"/>
      </dsp:txXfrm>
    </dsp:sp>
    <dsp:sp modelId="{6FAA1706-17E5-DC45-98D2-00098F2DF805}">
      <dsp:nvSpPr>
        <dsp:cNvPr id="0" name=""/>
        <dsp:cNvSpPr/>
      </dsp:nvSpPr>
      <dsp:spPr>
        <a:xfrm>
          <a:off x="6034794" y="3392457"/>
          <a:ext cx="2011188" cy="437525"/>
        </a:xfrm>
        <a:prstGeom prst="rect">
          <a:avLst/>
        </a:prstGeom>
        <a:solidFill>
          <a:schemeClr val="accent2">
            <a:tint val="40000"/>
            <a:alpha val="90000"/>
            <a:hueOff val="-1196957"/>
            <a:satOff val="7546"/>
            <a:lumOff val="1217"/>
            <a:alphaOff val="0"/>
          </a:schemeClr>
        </a:solidFill>
        <a:ln w="12700" cap="flat" cmpd="sng" algn="ctr">
          <a:solidFill>
            <a:schemeClr val="accent2">
              <a:tint val="40000"/>
              <a:alpha val="90000"/>
              <a:hueOff val="-1196957"/>
              <a:satOff val="7546"/>
              <a:lumOff val="12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orbel" panose="020B0503020204020204" pitchFamily="34" charset="0"/>
            </a:rPr>
            <a:t>Food sovereignty/changes in the food system</a:t>
          </a:r>
        </a:p>
      </dsp:txBody>
      <dsp:txXfrm>
        <a:off x="6034794" y="3392457"/>
        <a:ext cx="2011188" cy="437525"/>
      </dsp:txXfrm>
    </dsp:sp>
    <dsp:sp modelId="{F13EA6AD-41FE-AA4E-9652-5C5ECB21AF61}">
      <dsp:nvSpPr>
        <dsp:cNvPr id="0" name=""/>
        <dsp:cNvSpPr/>
      </dsp:nvSpPr>
      <dsp:spPr>
        <a:xfrm>
          <a:off x="8045983" y="3392457"/>
          <a:ext cx="2011188" cy="437525"/>
        </a:xfrm>
        <a:prstGeom prst="rect">
          <a:avLst/>
        </a:prstGeom>
        <a:solidFill>
          <a:schemeClr val="accent2">
            <a:tint val="40000"/>
            <a:alpha val="90000"/>
            <a:hueOff val="-1595943"/>
            <a:satOff val="10062"/>
            <a:lumOff val="1623"/>
            <a:alphaOff val="0"/>
          </a:schemeClr>
        </a:solidFill>
        <a:ln w="12700" cap="flat" cmpd="sng" algn="ctr">
          <a:solidFill>
            <a:schemeClr val="accent2">
              <a:tint val="40000"/>
              <a:alpha val="90000"/>
              <a:hueOff val="-1595943"/>
              <a:satOff val="10062"/>
              <a:lumOff val="16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orbel" panose="020B0503020204020204" pitchFamily="34" charset="0"/>
            </a:rPr>
            <a:t>Cultural Significance </a:t>
          </a:r>
        </a:p>
      </dsp:txBody>
      <dsp:txXfrm>
        <a:off x="8045983" y="3392457"/>
        <a:ext cx="2011188" cy="437525"/>
      </dsp:txXfrm>
    </dsp:sp>
    <dsp:sp modelId="{3E45E25D-D4B0-DE45-AEA5-5A234A664DCF}">
      <dsp:nvSpPr>
        <dsp:cNvPr id="0" name=""/>
        <dsp:cNvSpPr/>
      </dsp:nvSpPr>
      <dsp:spPr>
        <a:xfrm rot="10800000">
          <a:off x="0" y="1449271"/>
          <a:ext cx="10058399" cy="1462858"/>
        </a:xfrm>
        <a:prstGeom prst="upArrowCallout">
          <a:avLst/>
        </a:prstGeom>
        <a:solidFill>
          <a:schemeClr val="accent2">
            <a:hueOff val="-752339"/>
            <a:satOff val="-437"/>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orbel" panose="020B0503020204020204" pitchFamily="34" charset="0"/>
            </a:rPr>
            <a:t>Extensive semi-structured interviews and transect walks (when possible)</a:t>
          </a:r>
        </a:p>
      </dsp:txBody>
      <dsp:txXfrm rot="10800000">
        <a:off x="0" y="1449271"/>
        <a:ext cx="10058399" cy="950521"/>
      </dsp:txXfrm>
    </dsp:sp>
    <dsp:sp modelId="{BAC52591-E4AE-2A40-B949-B98C7F5C55CE}">
      <dsp:nvSpPr>
        <dsp:cNvPr id="0" name=""/>
        <dsp:cNvSpPr/>
      </dsp:nvSpPr>
      <dsp:spPr>
        <a:xfrm rot="10800000">
          <a:off x="0" y="680"/>
          <a:ext cx="10058399" cy="1462858"/>
        </a:xfrm>
        <a:prstGeom prst="upArrowCallout">
          <a:avLst/>
        </a:prstGeom>
        <a:solidFill>
          <a:schemeClr val="accent2">
            <a:hueOff val="-1504678"/>
            <a:satOff val="-87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orbel" panose="020B0503020204020204" pitchFamily="34" charset="0"/>
            </a:rPr>
            <a:t>Spent 1 month in San Juan, Puerto Rico this summer interviewing 9 women involved in urban agriculture</a:t>
          </a:r>
        </a:p>
      </dsp:txBody>
      <dsp:txXfrm rot="-10800000">
        <a:off x="0" y="680"/>
        <a:ext cx="10058399" cy="513463"/>
      </dsp:txXfrm>
    </dsp:sp>
    <dsp:sp modelId="{D5345B83-1614-5047-882B-529FD4D50B41}">
      <dsp:nvSpPr>
        <dsp:cNvPr id="0" name=""/>
        <dsp:cNvSpPr/>
      </dsp:nvSpPr>
      <dsp:spPr>
        <a:xfrm>
          <a:off x="0" y="514143"/>
          <a:ext cx="10058399" cy="437394"/>
        </a:xfrm>
        <a:prstGeom prst="rect">
          <a:avLst/>
        </a:prstGeom>
        <a:solidFill>
          <a:schemeClr val="accent2">
            <a:tint val="40000"/>
            <a:alpha val="90000"/>
            <a:hueOff val="-1994928"/>
            <a:satOff val="12577"/>
            <a:lumOff val="2029"/>
            <a:alphaOff val="0"/>
          </a:schemeClr>
        </a:solidFill>
        <a:ln w="12700" cap="flat" cmpd="sng" algn="ctr">
          <a:solidFill>
            <a:schemeClr val="accent2">
              <a:tint val="40000"/>
              <a:alpha val="90000"/>
              <a:hueOff val="-1994928"/>
              <a:satOff val="12577"/>
              <a:lumOff val="2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orbel" panose="020B0503020204020204" pitchFamily="34" charset="0"/>
            </a:rPr>
            <a:t>Professors, managers, project implementers, and volunteers</a:t>
          </a:r>
        </a:p>
      </dsp:txBody>
      <dsp:txXfrm>
        <a:off x="0" y="514143"/>
        <a:ext cx="10058399" cy="43739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ECB2E-794C-8241-9CE5-07191548BCF2}" type="datetimeFigureOut">
              <a:rPr lang="en-US" smtClean="0"/>
              <a:t>9/26/20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81292-E18E-0441-94C8-85B2C8872BC3}" type="slidenum">
              <a:rPr lang="en-US" smtClean="0"/>
              <a:t>‹#›</a:t>
            </a:fld>
            <a:endParaRPr lang="en-US"/>
          </a:p>
        </p:txBody>
      </p:sp>
    </p:spTree>
    <p:extLst>
      <p:ext uri="{BB962C8B-B14F-4D97-AF65-F5344CB8AC3E}">
        <p14:creationId xmlns:p14="http://schemas.microsoft.com/office/powerpoint/2010/main" val="161841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these scholars argue is that</a:t>
            </a:r>
          </a:p>
          <a:p>
            <a:r>
              <a:rPr lang="en-US" sz="1200" kern="1200" dirty="0">
                <a:solidFill>
                  <a:schemeClr val="tx1"/>
                </a:solidFill>
                <a:effectLst/>
                <a:latin typeface="+mn-lt"/>
                <a:ea typeface="+mn-ea"/>
                <a:cs typeface="+mn-cs"/>
              </a:rPr>
              <a:t>positions that women occupy in society inform the ways in which they see the world,</a:t>
            </a:r>
          </a:p>
          <a:p>
            <a:r>
              <a:rPr lang="en-US" sz="1200" kern="1200" dirty="0">
                <a:solidFill>
                  <a:schemeClr val="tx1"/>
                </a:solidFill>
                <a:effectLst/>
                <a:latin typeface="+mn-lt"/>
                <a:ea typeface="+mn-ea"/>
                <a:cs typeface="+mn-cs"/>
              </a:rPr>
              <a:t>interact with people in power, and how they approach issues and problem solving. Sandra</a:t>
            </a:r>
          </a:p>
          <a:p>
            <a:r>
              <a:rPr lang="en-US" sz="1200" kern="1200" dirty="0">
                <a:solidFill>
                  <a:schemeClr val="tx1"/>
                </a:solidFill>
                <a:effectLst/>
                <a:latin typeface="+mn-lt"/>
                <a:ea typeface="+mn-ea"/>
                <a:cs typeface="+mn-cs"/>
              </a:rPr>
              <a:t>Harding wrote, “Starting off research from women’s lives will generate less partial and</a:t>
            </a:r>
          </a:p>
          <a:p>
            <a:r>
              <a:rPr lang="en-US" sz="1200" kern="1200" dirty="0">
                <a:solidFill>
                  <a:schemeClr val="tx1"/>
                </a:solidFill>
                <a:effectLst/>
                <a:latin typeface="+mn-lt"/>
                <a:ea typeface="+mn-ea"/>
                <a:cs typeface="+mn-cs"/>
              </a:rPr>
              <a:t>distorted accounts not only of women’s lives but also of men’s lives and of the whole social</a:t>
            </a:r>
          </a:p>
          <a:p>
            <a:r>
              <a:rPr lang="en-US" sz="1200" kern="1200" dirty="0">
                <a:solidFill>
                  <a:schemeClr val="tx1"/>
                </a:solidFill>
                <a:effectLst/>
                <a:latin typeface="+mn-lt"/>
                <a:ea typeface="+mn-ea"/>
                <a:cs typeface="+mn-cs"/>
              </a:rPr>
              <a:t>order” (1993).</a:t>
            </a:r>
          </a:p>
          <a:p>
            <a:endParaRPr lang="en-US" dirty="0"/>
          </a:p>
          <a:p>
            <a:endParaRPr lang="en-US" dirty="0"/>
          </a:p>
          <a:p>
            <a:r>
              <a:rPr lang="en-US" sz="1200" kern="1200" dirty="0">
                <a:solidFill>
                  <a:schemeClr val="tx1"/>
                </a:solidFill>
                <a:effectLst/>
                <a:latin typeface="+mn-lt"/>
                <a:ea typeface="+mn-ea"/>
                <a:cs typeface="+mn-cs"/>
              </a:rPr>
              <a:t>Much of the research that is done</a:t>
            </a:r>
          </a:p>
          <a:p>
            <a:r>
              <a:rPr lang="en-US" sz="1200" kern="1200" dirty="0">
                <a:solidFill>
                  <a:schemeClr val="tx1"/>
                </a:solidFill>
                <a:effectLst/>
                <a:latin typeface="+mn-lt"/>
                <a:ea typeface="+mn-ea"/>
                <a:cs typeface="+mn-cs"/>
              </a:rPr>
              <a:t>centers around urban agriculture and sometimes the community, completely disregarding</a:t>
            </a:r>
          </a:p>
          <a:p>
            <a:r>
              <a:rPr lang="en-US" sz="1200" kern="1200" dirty="0">
                <a:solidFill>
                  <a:schemeClr val="tx1"/>
                </a:solidFill>
                <a:effectLst/>
                <a:latin typeface="+mn-lt"/>
                <a:ea typeface="+mn-ea"/>
                <a:cs typeface="+mn-cs"/>
              </a:rPr>
              <a:t>gender structures. Putting the focus on women’s work allows researchers to have a more</a:t>
            </a:r>
          </a:p>
          <a:p>
            <a:r>
              <a:rPr lang="en-US" sz="1200" kern="1200" dirty="0">
                <a:solidFill>
                  <a:schemeClr val="tx1"/>
                </a:solidFill>
                <a:effectLst/>
                <a:latin typeface="+mn-lt"/>
                <a:ea typeface="+mn-ea"/>
                <a:cs typeface="+mn-cs"/>
              </a:rPr>
              <a:t>holistic and accurate understanding of the advantages, challenges, and benefits of urban</a:t>
            </a:r>
          </a:p>
          <a:p>
            <a:r>
              <a:rPr lang="en-US" sz="1200" kern="1200" dirty="0">
                <a:solidFill>
                  <a:schemeClr val="tx1"/>
                </a:solidFill>
                <a:effectLst/>
                <a:latin typeface="+mn-lt"/>
                <a:ea typeface="+mn-ea"/>
                <a:cs typeface="+mn-cs"/>
              </a:rPr>
              <a:t>agriculture. Harding adds that standpoint theory demonstrates how a social disadvantage</a:t>
            </a:r>
          </a:p>
          <a:p>
            <a:r>
              <a:rPr lang="en-US" sz="1200" kern="1200" dirty="0">
                <a:solidFill>
                  <a:schemeClr val="tx1"/>
                </a:solidFill>
                <a:effectLst/>
                <a:latin typeface="+mn-lt"/>
                <a:ea typeface="+mn-ea"/>
                <a:cs typeface="+mn-cs"/>
              </a:rPr>
              <a:t>26</a:t>
            </a:r>
          </a:p>
          <a:p>
            <a:r>
              <a:rPr lang="en-US" sz="1200" kern="1200" dirty="0">
                <a:solidFill>
                  <a:schemeClr val="tx1"/>
                </a:solidFill>
                <a:effectLst/>
                <a:latin typeface="+mn-lt"/>
                <a:ea typeface="+mn-ea"/>
                <a:cs typeface="+mn-cs"/>
              </a:rPr>
              <a:t>can be turned into a scientific advantage, among other things (</a:t>
            </a:r>
          </a:p>
          <a:p>
            <a:r>
              <a:rPr lang="en-US" dirty="0"/>
              <a:t>m</a:t>
            </a:r>
          </a:p>
        </p:txBody>
      </p:sp>
      <p:sp>
        <p:nvSpPr>
          <p:cNvPr id="4" name="Slide Number Placeholder 3"/>
          <p:cNvSpPr>
            <a:spLocks noGrp="1"/>
          </p:cNvSpPr>
          <p:nvPr>
            <p:ph type="sldNum" sz="quarter" idx="5"/>
          </p:nvPr>
        </p:nvSpPr>
        <p:spPr/>
        <p:txBody>
          <a:bodyPr/>
          <a:lstStyle/>
          <a:p>
            <a:fld id="{97881292-E18E-0441-94C8-85B2C8872BC3}" type="slidenum">
              <a:rPr lang="en-US" smtClean="0"/>
              <a:t>6</a:t>
            </a:fld>
            <a:endParaRPr lang="en-US"/>
          </a:p>
        </p:txBody>
      </p:sp>
    </p:spTree>
    <p:extLst>
      <p:ext uri="{BB962C8B-B14F-4D97-AF65-F5344CB8AC3E}">
        <p14:creationId xmlns:p14="http://schemas.microsoft.com/office/powerpoint/2010/main" val="119665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9/26/20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37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769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0980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903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9/26/20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3646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356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4676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539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4943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9/26/20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6037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9/26/20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575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9/26/20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6530089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5"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lang="en-US" sz="48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56E0A-2552-41A4-97E2-01AEC949CB72}"/>
              </a:ext>
            </a:extLst>
          </p:cNvPr>
          <p:cNvPicPr>
            <a:picLocks noChangeAspect="1"/>
          </p:cNvPicPr>
          <p:nvPr/>
        </p:nvPicPr>
        <p:blipFill rotWithShape="1">
          <a:blip r:embed="rId2"/>
          <a:srcRect t="14113" b="29637"/>
          <a:stretch/>
        </p:blipFill>
        <p:spPr>
          <a:xfrm>
            <a:off x="20" y="10"/>
            <a:ext cx="12191979" cy="6857990"/>
          </a:xfrm>
          <a:prstGeom prst="rect">
            <a:avLst/>
          </a:prstGeom>
        </p:spPr>
      </p:pic>
      <p:sp>
        <p:nvSpPr>
          <p:cNvPr id="16" name="Rectangle 1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314" y="0"/>
            <a:ext cx="6525472" cy="6858000"/>
          </a:xfrm>
          <a:prstGeom prst="rect">
            <a:avLst/>
          </a:prstGeom>
          <a:solidFill>
            <a:schemeClr val="bg1">
              <a:lumMod val="75000"/>
              <a:lumOff val="25000"/>
            </a:schemeClr>
          </a:solidFill>
          <a:ln w="6350" cap="sq" cmpd="sng" algn="ctr">
            <a:noFill/>
            <a:prstDash val="solid"/>
            <a:miter lim="800000"/>
          </a:ln>
          <a:effectLst/>
        </p:spPr>
      </p:sp>
      <p:sp>
        <p:nvSpPr>
          <p:cNvPr id="18" name="Rectangle 1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682"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7DA3577-5DC1-9843-A3E7-DCBF676C0186}"/>
              </a:ext>
            </a:extLst>
          </p:cNvPr>
          <p:cNvSpPr>
            <a:spLocks noGrp="1"/>
          </p:cNvSpPr>
          <p:nvPr>
            <p:ph type="ctrTitle"/>
          </p:nvPr>
        </p:nvSpPr>
        <p:spPr>
          <a:xfrm>
            <a:off x="1578316" y="1348844"/>
            <a:ext cx="5409468" cy="3042706"/>
          </a:xfrm>
        </p:spPr>
        <p:txBody>
          <a:bodyPr>
            <a:normAutofit/>
          </a:bodyPr>
          <a:lstStyle/>
          <a:p>
            <a:r>
              <a:rPr lang="en-US" sz="3800">
                <a:solidFill>
                  <a:schemeClr val="tx1"/>
                </a:solidFill>
              </a:rPr>
              <a:t>Sobreviviendo a Floreciendo: Insights on Urban Agriculture from the Women Immersed </a:t>
            </a:r>
          </a:p>
        </p:txBody>
      </p:sp>
      <p:sp>
        <p:nvSpPr>
          <p:cNvPr id="3" name="Subtitle 2">
            <a:extLst>
              <a:ext uri="{FF2B5EF4-FFF2-40B4-BE49-F238E27FC236}">
                <a16:creationId xmlns:a16="http://schemas.microsoft.com/office/drawing/2014/main" id="{B6973CB8-DAEC-E84A-A2D3-030A7BCE7050}"/>
              </a:ext>
            </a:extLst>
          </p:cNvPr>
          <p:cNvSpPr>
            <a:spLocks noGrp="1"/>
          </p:cNvSpPr>
          <p:nvPr>
            <p:ph type="subTitle" idx="1"/>
          </p:nvPr>
        </p:nvSpPr>
        <p:spPr>
          <a:xfrm>
            <a:off x="1578316" y="4682061"/>
            <a:ext cx="5409468" cy="950976"/>
          </a:xfrm>
        </p:spPr>
        <p:txBody>
          <a:bodyPr>
            <a:normAutofit/>
          </a:bodyPr>
          <a:lstStyle/>
          <a:p>
            <a:pPr>
              <a:spcAft>
                <a:spcPts val="600"/>
              </a:spcAft>
            </a:pPr>
            <a:r>
              <a:rPr lang="en-US" dirty="0">
                <a:solidFill>
                  <a:schemeClr val="tx1"/>
                </a:solidFill>
              </a:rPr>
              <a:t>Ana Zepeda, Amanda Crump, Clare Cannon, María Calixta Ortiz, and </a:t>
            </a:r>
            <a:r>
              <a:rPr lang="en-US">
                <a:solidFill>
                  <a:schemeClr val="tx1"/>
                </a:solidFill>
              </a:rPr>
              <a:t>Eva Bayona </a:t>
            </a:r>
            <a:endParaRPr lang="en-US" dirty="0">
              <a:solidFill>
                <a:schemeClr val="tx1"/>
              </a:solidFill>
            </a:endParaRPr>
          </a:p>
        </p:txBody>
      </p:sp>
    </p:spTree>
    <p:extLst>
      <p:ext uri="{BB962C8B-B14F-4D97-AF65-F5344CB8AC3E}">
        <p14:creationId xmlns:p14="http://schemas.microsoft.com/office/powerpoint/2010/main" val="2369676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2455"/>
    </mc:Choice>
    <mc:Fallback xmlns="">
      <p:transition spd="slow" advTm="324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2E4D-B30C-C244-BF8C-F8F738E31D97}"/>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A8C89A06-0CA6-CE40-8AF6-B13DEC4CAE86}"/>
              </a:ext>
            </a:extLst>
          </p:cNvPr>
          <p:cNvSpPr>
            <a:spLocks noGrp="1"/>
          </p:cNvSpPr>
          <p:nvPr>
            <p:ph idx="1"/>
          </p:nvPr>
        </p:nvSpPr>
        <p:spPr/>
        <p:txBody>
          <a:bodyPr/>
          <a:lstStyle/>
          <a:p>
            <a:r>
              <a:rPr lang="en-US" dirty="0"/>
              <a:t>To understand women’s viewpoints on urban agriculture in San Juan, Puerto Rico</a:t>
            </a:r>
          </a:p>
          <a:p>
            <a:r>
              <a:rPr lang="en-US" dirty="0"/>
              <a:t>To understand how natural disasters effects women in agriculture</a:t>
            </a:r>
          </a:p>
          <a:p>
            <a:r>
              <a:rPr lang="en-US" dirty="0"/>
              <a:t>How women use urban agriculture to ameliorate the effects of natural disasters, </a:t>
            </a:r>
          </a:p>
        </p:txBody>
      </p:sp>
    </p:spTree>
    <p:extLst>
      <p:ext uri="{BB962C8B-B14F-4D97-AF65-F5344CB8AC3E}">
        <p14:creationId xmlns:p14="http://schemas.microsoft.com/office/powerpoint/2010/main" val="1640517227"/>
      </p:ext>
    </p:extLst>
  </p:cSld>
  <p:clrMapOvr>
    <a:masterClrMapping/>
  </p:clrMapOvr>
  <mc:AlternateContent xmlns:mc="http://schemas.openxmlformats.org/markup-compatibility/2006" xmlns:p14="http://schemas.microsoft.com/office/powerpoint/2010/main">
    <mc:Choice Requires="p14">
      <p:transition spd="slow" p14:dur="2000" advTm="26771"/>
    </mc:Choice>
    <mc:Fallback xmlns="">
      <p:transition spd="slow" advTm="267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92F329-1C47-B94A-B2E3-142E20D61F10}"/>
              </a:ext>
            </a:extLst>
          </p:cNvPr>
          <p:cNvPicPr>
            <a:picLocks noChangeAspect="1"/>
          </p:cNvPicPr>
          <p:nvPr/>
        </p:nvPicPr>
        <p:blipFill>
          <a:blip r:embed="rId2"/>
          <a:stretch>
            <a:fillRect/>
          </a:stretch>
        </p:blipFill>
        <p:spPr>
          <a:xfrm>
            <a:off x="630936" y="753809"/>
            <a:ext cx="6903720" cy="5350381"/>
          </a:xfrm>
          <a:prstGeom prst="rect">
            <a:avLst/>
          </a:prstGeom>
        </p:spPr>
      </p:pic>
      <p:sp>
        <p:nvSpPr>
          <p:cNvPr id="5" name="Title 1">
            <a:extLst>
              <a:ext uri="{FF2B5EF4-FFF2-40B4-BE49-F238E27FC236}">
                <a16:creationId xmlns:a16="http://schemas.microsoft.com/office/drawing/2014/main" id="{DBFE4B6F-96C1-D64D-ABEB-AB19FCA89266}"/>
              </a:ext>
            </a:extLst>
          </p:cNvPr>
          <p:cNvSpPr>
            <a:spLocks noGrp="1"/>
          </p:cNvSpPr>
          <p:nvPr>
            <p:ph type="title"/>
          </p:nvPr>
        </p:nvSpPr>
        <p:spPr>
          <a:xfrm>
            <a:off x="8129016" y="640080"/>
            <a:ext cx="3432048" cy="1714065"/>
          </a:xfrm>
        </p:spPr>
        <p:txBody>
          <a:bodyPr vert="horz" lIns="91440" tIns="45720" rIns="91440" bIns="45720" rtlCol="0" anchor="b">
            <a:normAutofit/>
          </a:bodyPr>
          <a:lstStyle/>
          <a:p>
            <a:pPr>
              <a:lnSpc>
                <a:spcPct val="90000"/>
              </a:lnSpc>
            </a:pPr>
            <a:r>
              <a:rPr lang="en-US" sz="2600" dirty="0">
                <a:latin typeface="Corbel" panose="020B0503020204020204" pitchFamily="34" charset="0"/>
              </a:rPr>
              <a:t>Dr. Maria Calixta Ortiz and her team at Universidad </a:t>
            </a:r>
            <a:r>
              <a:rPr lang="en-US" sz="2600" dirty="0" err="1">
                <a:latin typeface="Corbel" panose="020B0503020204020204" pitchFamily="34" charset="0"/>
              </a:rPr>
              <a:t>Metropolitana</a:t>
            </a:r>
            <a:r>
              <a:rPr lang="en-US" sz="2600" dirty="0">
                <a:latin typeface="Corbel" panose="020B0503020204020204" pitchFamily="34" charset="0"/>
              </a:rPr>
              <a:t> </a:t>
            </a:r>
          </a:p>
        </p:txBody>
      </p:sp>
      <p:pic>
        <p:nvPicPr>
          <p:cNvPr id="6" name="Content Placeholder 4">
            <a:extLst>
              <a:ext uri="{FF2B5EF4-FFF2-40B4-BE49-F238E27FC236}">
                <a16:creationId xmlns:a16="http://schemas.microsoft.com/office/drawing/2014/main" id="{26A034CE-5384-6D44-9AF6-27AE3E5119EF}"/>
              </a:ext>
            </a:extLst>
          </p:cNvPr>
          <p:cNvPicPr>
            <a:picLocks noGrp="1" noChangeAspect="1"/>
          </p:cNvPicPr>
          <p:nvPr>
            <p:ph idx="1"/>
          </p:nvPr>
        </p:nvPicPr>
        <p:blipFill>
          <a:blip r:embed="rId3"/>
          <a:stretch>
            <a:fillRect/>
          </a:stretch>
        </p:blipFill>
        <p:spPr>
          <a:xfrm>
            <a:off x="8073443" y="2722445"/>
            <a:ext cx="3487621" cy="2322810"/>
          </a:xfrm>
          <a:prstGeom prst="rect">
            <a:avLst/>
          </a:prstGeom>
        </p:spPr>
      </p:pic>
      <p:sp>
        <p:nvSpPr>
          <p:cNvPr id="7" name="Up Arrow 6">
            <a:extLst>
              <a:ext uri="{FF2B5EF4-FFF2-40B4-BE49-F238E27FC236}">
                <a16:creationId xmlns:a16="http://schemas.microsoft.com/office/drawing/2014/main" id="{C67DB3D9-CB04-FE4C-9D52-4A238699C50F}"/>
              </a:ext>
            </a:extLst>
          </p:cNvPr>
          <p:cNvSpPr/>
          <p:nvPr/>
        </p:nvSpPr>
        <p:spPr>
          <a:xfrm>
            <a:off x="9738805" y="4557833"/>
            <a:ext cx="479394" cy="13014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501938"/>
      </p:ext>
    </p:extLst>
  </p:cSld>
  <p:clrMapOvr>
    <a:masterClrMapping/>
  </p:clrMapOvr>
  <mc:AlternateContent xmlns:mc="http://schemas.openxmlformats.org/markup-compatibility/2006" xmlns:p14="http://schemas.microsoft.com/office/powerpoint/2010/main">
    <mc:Choice Requires="p14">
      <p:transition spd="slow" p14:dur="2000" advTm="54000"/>
    </mc:Choice>
    <mc:Fallback xmlns="">
      <p:transition spd="slow" advTm="5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3040-861E-484C-AD84-686ED4D30F95}"/>
              </a:ext>
            </a:extLst>
          </p:cNvPr>
          <p:cNvSpPr>
            <a:spLocks noGrp="1"/>
          </p:cNvSpPr>
          <p:nvPr>
            <p:ph type="title"/>
          </p:nvPr>
        </p:nvSpPr>
        <p:spPr>
          <a:xfrm>
            <a:off x="4704144" y="920709"/>
            <a:ext cx="3710651" cy="1220607"/>
          </a:xfrm>
        </p:spPr>
        <p:txBody>
          <a:bodyPr/>
          <a:lstStyle/>
          <a:p>
            <a:r>
              <a:rPr lang="en-US" dirty="0">
                <a:latin typeface="Corbel" panose="020B0503020204020204" pitchFamily="34" charset="0"/>
              </a:rPr>
              <a:t>Puerto Rico</a:t>
            </a:r>
          </a:p>
        </p:txBody>
      </p:sp>
      <p:graphicFrame>
        <p:nvGraphicFramePr>
          <p:cNvPr id="4" name="Content Placeholder 2">
            <a:extLst>
              <a:ext uri="{FF2B5EF4-FFF2-40B4-BE49-F238E27FC236}">
                <a16:creationId xmlns:a16="http://schemas.microsoft.com/office/drawing/2014/main" id="{FA765A13-B392-FB40-8AB0-8C7BEAE1B46F}"/>
              </a:ext>
            </a:extLst>
          </p:cNvPr>
          <p:cNvGraphicFramePr>
            <a:graphicFrameLocks noGrp="1"/>
          </p:cNvGraphicFramePr>
          <p:nvPr>
            <p:ph idx="1"/>
            <p:extLst>
              <p:ext uri="{D42A27DB-BD31-4B8C-83A1-F6EECF244321}">
                <p14:modId xmlns:p14="http://schemas.microsoft.com/office/powerpoint/2010/main" val="1911716468"/>
              </p:ext>
            </p:extLst>
          </p:nvPr>
        </p:nvGraphicFramePr>
        <p:xfrm>
          <a:off x="788043" y="198767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991173"/>
      </p:ext>
    </p:extLst>
  </p:cSld>
  <p:clrMapOvr>
    <a:masterClrMapping/>
  </p:clrMapOvr>
  <mc:AlternateContent xmlns:mc="http://schemas.openxmlformats.org/markup-compatibility/2006" xmlns:p14="http://schemas.microsoft.com/office/powerpoint/2010/main">
    <mc:Choice Requires="p14">
      <p:transition spd="slow" p14:dur="2000" advTm="21194"/>
    </mc:Choice>
    <mc:Fallback xmlns="">
      <p:transition spd="slow" advTm="2119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0FE7-E56C-F64B-9402-71E39A569B88}"/>
              </a:ext>
            </a:extLst>
          </p:cNvPr>
          <p:cNvSpPr>
            <a:spLocks noGrp="1"/>
          </p:cNvSpPr>
          <p:nvPr>
            <p:ph type="title"/>
          </p:nvPr>
        </p:nvSpPr>
        <p:spPr>
          <a:xfrm>
            <a:off x="1066800" y="642594"/>
            <a:ext cx="10058400" cy="1371600"/>
          </a:xfrm>
        </p:spPr>
        <p:txBody>
          <a:bodyPr>
            <a:normAutofit/>
          </a:bodyPr>
          <a:lstStyle/>
          <a:p>
            <a:r>
              <a:rPr lang="en-US" dirty="0">
                <a:latin typeface="Corbel" panose="020B0503020204020204" pitchFamily="34" charset="0"/>
              </a:rPr>
              <a:t>Puerto Rico </a:t>
            </a:r>
            <a:endParaRPr lang="en-US">
              <a:latin typeface="Corbel" panose="020B0503020204020204" pitchFamily="34" charset="0"/>
            </a:endParaRPr>
          </a:p>
        </p:txBody>
      </p:sp>
      <p:graphicFrame>
        <p:nvGraphicFramePr>
          <p:cNvPr id="4" name="Content Placeholder 2">
            <a:extLst>
              <a:ext uri="{FF2B5EF4-FFF2-40B4-BE49-F238E27FC236}">
                <a16:creationId xmlns:a16="http://schemas.microsoft.com/office/drawing/2014/main" id="{0ECD2F41-0858-BF4C-B010-C32A50E5B9FA}"/>
              </a:ext>
            </a:extLst>
          </p:cNvPr>
          <p:cNvGraphicFramePr>
            <a:graphicFrameLocks noGrp="1"/>
          </p:cNvGraphicFramePr>
          <p:nvPr>
            <p:ph idx="1"/>
            <p:extLst>
              <p:ext uri="{D42A27DB-BD31-4B8C-83A1-F6EECF244321}">
                <p14:modId xmlns:p14="http://schemas.microsoft.com/office/powerpoint/2010/main" val="3244439098"/>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567693"/>
      </p:ext>
    </p:extLst>
  </p:cSld>
  <p:clrMapOvr>
    <a:masterClrMapping/>
  </p:clrMapOvr>
  <mc:AlternateContent xmlns:mc="http://schemas.openxmlformats.org/markup-compatibility/2006" xmlns:p14="http://schemas.microsoft.com/office/powerpoint/2010/main">
    <mc:Choice Requires="p14">
      <p:transition spd="slow" p14:dur="2000" advTm="135423"/>
    </mc:Choice>
    <mc:Fallback xmlns="">
      <p:transition spd="slow" advTm="1354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C330-9807-0E4C-A7DE-A10633514469}"/>
              </a:ext>
            </a:extLst>
          </p:cNvPr>
          <p:cNvSpPr>
            <a:spLocks noGrp="1"/>
          </p:cNvSpPr>
          <p:nvPr>
            <p:ph type="title"/>
          </p:nvPr>
        </p:nvSpPr>
        <p:spPr/>
        <p:txBody>
          <a:bodyPr/>
          <a:lstStyle/>
          <a:p>
            <a:r>
              <a:rPr lang="en-US" dirty="0"/>
              <a:t>Standpoint Theory</a:t>
            </a:r>
          </a:p>
        </p:txBody>
      </p:sp>
      <p:sp>
        <p:nvSpPr>
          <p:cNvPr id="3" name="Content Placeholder 2">
            <a:extLst>
              <a:ext uri="{FF2B5EF4-FFF2-40B4-BE49-F238E27FC236}">
                <a16:creationId xmlns:a16="http://schemas.microsoft.com/office/drawing/2014/main" id="{A10B535B-E926-4344-A49E-E2C7153DE5C3}"/>
              </a:ext>
            </a:extLst>
          </p:cNvPr>
          <p:cNvSpPr>
            <a:spLocks noGrp="1"/>
          </p:cNvSpPr>
          <p:nvPr>
            <p:ph idx="1"/>
          </p:nvPr>
        </p:nvSpPr>
        <p:spPr/>
        <p:txBody>
          <a:bodyPr/>
          <a:lstStyle/>
          <a:p>
            <a:r>
              <a:rPr lang="en-US" dirty="0">
                <a:latin typeface="+mj-lt"/>
              </a:rPr>
              <a:t>Standpoint Theory- centers the lived experiences and knowledge of a specific person and argues that the person is the most knowledgeable on that subject or lived experience. Women have acquired different knowledge or “expertise” on different subjects like farming due to being women and their perception, skills, and experiences will be different from men’s.</a:t>
            </a:r>
          </a:p>
          <a:p>
            <a:pPr lvl="1"/>
            <a:r>
              <a:rPr lang="en-US" dirty="0">
                <a:latin typeface="+mj-lt"/>
              </a:rPr>
              <a:t>Nancy </a:t>
            </a:r>
            <a:r>
              <a:rPr lang="en-US" dirty="0" err="1">
                <a:latin typeface="+mj-lt"/>
              </a:rPr>
              <a:t>Hartstock</a:t>
            </a:r>
            <a:r>
              <a:rPr lang="en-US" dirty="0">
                <a:latin typeface="+mj-lt"/>
              </a:rPr>
              <a:t>,  </a:t>
            </a:r>
            <a:r>
              <a:rPr lang="en-US" dirty="0" err="1">
                <a:latin typeface="+mj-lt"/>
              </a:rPr>
              <a:t>Patricial</a:t>
            </a:r>
            <a:r>
              <a:rPr lang="en-US" dirty="0">
                <a:latin typeface="+mj-lt"/>
              </a:rPr>
              <a:t> Hill </a:t>
            </a:r>
            <a:r>
              <a:rPr lang="en-US" dirty="0" err="1">
                <a:latin typeface="+mj-lt"/>
              </a:rPr>
              <a:t>Collins,Sandra</a:t>
            </a:r>
            <a:r>
              <a:rPr lang="en-US" dirty="0">
                <a:latin typeface="+mj-lt"/>
              </a:rPr>
              <a:t> Harding, and Donna Haraway</a:t>
            </a:r>
          </a:p>
          <a:p>
            <a:pPr lvl="1"/>
            <a:endParaRPr lang="en-US" dirty="0">
              <a:latin typeface="+mj-lt"/>
            </a:endParaRPr>
          </a:p>
          <a:p>
            <a:r>
              <a:rPr lang="en-US" dirty="0">
                <a:latin typeface="+mj-lt"/>
              </a:rPr>
              <a:t> “Starting off research from women’s lives will generate less partial and distorted accounts not only of women’s lives but also of men’s lives and of the whole social order” ( Harding, 1993).</a:t>
            </a:r>
          </a:p>
          <a:p>
            <a:endParaRPr lang="en-US" dirty="0">
              <a:latin typeface="+mj-lt"/>
            </a:endParaRPr>
          </a:p>
        </p:txBody>
      </p:sp>
    </p:spTree>
    <p:extLst>
      <p:ext uri="{BB962C8B-B14F-4D97-AF65-F5344CB8AC3E}">
        <p14:creationId xmlns:p14="http://schemas.microsoft.com/office/powerpoint/2010/main" val="3528823304"/>
      </p:ext>
    </p:extLst>
  </p:cSld>
  <p:clrMapOvr>
    <a:masterClrMapping/>
  </p:clrMapOvr>
  <mc:AlternateContent xmlns:mc="http://schemas.openxmlformats.org/markup-compatibility/2006" xmlns:p14="http://schemas.microsoft.com/office/powerpoint/2010/main">
    <mc:Choice Requires="p14">
      <p:transition spd="slow" p14:dur="2000" advTm="64357"/>
    </mc:Choice>
    <mc:Fallback xmlns="">
      <p:transition spd="slow" advTm="643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6927-CCEB-274D-A163-83B44444B971}"/>
              </a:ext>
            </a:extLst>
          </p:cNvPr>
          <p:cNvSpPr>
            <a:spLocks noGrp="1"/>
          </p:cNvSpPr>
          <p:nvPr>
            <p:ph type="title"/>
          </p:nvPr>
        </p:nvSpPr>
        <p:spPr/>
        <p:txBody>
          <a:bodyPr/>
          <a:lstStyle/>
          <a:p>
            <a:r>
              <a:rPr lang="en-US" dirty="0"/>
              <a:t>Methods</a:t>
            </a:r>
          </a:p>
        </p:txBody>
      </p:sp>
      <p:graphicFrame>
        <p:nvGraphicFramePr>
          <p:cNvPr id="4" name="Content Placeholder 2">
            <a:extLst>
              <a:ext uri="{FF2B5EF4-FFF2-40B4-BE49-F238E27FC236}">
                <a16:creationId xmlns:a16="http://schemas.microsoft.com/office/drawing/2014/main" id="{6CE17492-4D35-CB4B-A6B3-44D7AA10A581}"/>
              </a:ext>
            </a:extLst>
          </p:cNvPr>
          <p:cNvGraphicFramePr>
            <a:graphicFrameLocks noGrp="1"/>
          </p:cNvGraphicFramePr>
          <p:nvPr>
            <p:ph idx="1"/>
            <p:extLst>
              <p:ext uri="{D42A27DB-BD31-4B8C-83A1-F6EECF244321}">
                <p14:modId xmlns:p14="http://schemas.microsoft.com/office/powerpoint/2010/main" val="1083159844"/>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375702"/>
      </p:ext>
    </p:extLst>
  </p:cSld>
  <p:clrMapOvr>
    <a:masterClrMapping/>
  </p:clrMapOvr>
  <mc:AlternateContent xmlns:mc="http://schemas.openxmlformats.org/markup-compatibility/2006" xmlns:p14="http://schemas.microsoft.com/office/powerpoint/2010/main">
    <mc:Choice Requires="p14">
      <p:transition spd="slow" p14:dur="2000" advTm="45134"/>
    </mc:Choice>
    <mc:Fallback xmlns="">
      <p:transition spd="slow" advTm="4513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A28C-825A-5E48-A42C-F5060B242F3C}"/>
              </a:ext>
            </a:extLst>
          </p:cNvPr>
          <p:cNvSpPr>
            <a:spLocks noGrp="1"/>
          </p:cNvSpPr>
          <p:nvPr>
            <p:ph type="title"/>
          </p:nvPr>
        </p:nvSpPr>
        <p:spPr>
          <a:xfrm>
            <a:off x="1066800" y="365503"/>
            <a:ext cx="10058400" cy="1371600"/>
          </a:xfrm>
        </p:spPr>
        <p:txBody>
          <a:bodyPr/>
          <a:lstStyle/>
          <a:p>
            <a:r>
              <a:rPr lang="en-US" dirty="0"/>
              <a:t>Results</a:t>
            </a:r>
          </a:p>
        </p:txBody>
      </p:sp>
      <p:sp>
        <p:nvSpPr>
          <p:cNvPr id="3" name="Content Placeholder 2">
            <a:extLst>
              <a:ext uri="{FF2B5EF4-FFF2-40B4-BE49-F238E27FC236}">
                <a16:creationId xmlns:a16="http://schemas.microsoft.com/office/drawing/2014/main" id="{8C3DC15B-340A-6C41-88DF-0BCE74341007}"/>
              </a:ext>
            </a:extLst>
          </p:cNvPr>
          <p:cNvSpPr>
            <a:spLocks noGrp="1"/>
          </p:cNvSpPr>
          <p:nvPr>
            <p:ph idx="1"/>
          </p:nvPr>
        </p:nvSpPr>
        <p:spPr>
          <a:xfrm>
            <a:off x="900545" y="1504187"/>
            <a:ext cx="10058400" cy="5187557"/>
          </a:xfrm>
        </p:spPr>
        <p:txBody>
          <a:bodyPr/>
          <a:lstStyle/>
          <a:p>
            <a:r>
              <a:rPr lang="en-US" sz="1900" dirty="0"/>
              <a:t>Growing culturally relevant food, but also products that weren’t part of the typical diet</a:t>
            </a:r>
          </a:p>
          <a:p>
            <a:pPr lvl="1"/>
            <a:r>
              <a:rPr lang="en-US" sz="1900" dirty="0"/>
              <a:t>Exposing kids to new foods!</a:t>
            </a:r>
          </a:p>
          <a:p>
            <a:pPr lvl="1"/>
            <a:r>
              <a:rPr lang="en-US" sz="1900" dirty="0"/>
              <a:t>Most women acquired staple food items from huertos</a:t>
            </a:r>
          </a:p>
          <a:p>
            <a:r>
              <a:rPr lang="en-US" sz="1900" dirty="0"/>
              <a:t>Most huertos were damaged in Hurricane Maria</a:t>
            </a:r>
          </a:p>
          <a:p>
            <a:pPr lvl="1"/>
            <a:r>
              <a:rPr lang="en-US" sz="1900" dirty="0"/>
              <a:t>Spot to receive information and important items</a:t>
            </a:r>
          </a:p>
          <a:p>
            <a:pPr lvl="1"/>
            <a:r>
              <a:rPr lang="en-US" sz="1900" dirty="0"/>
              <a:t>Communities cooked meals together</a:t>
            </a:r>
          </a:p>
          <a:p>
            <a:pPr lvl="1"/>
            <a:r>
              <a:rPr lang="en-US" sz="1900" dirty="0"/>
              <a:t>Huertos were a location where community could celebrate birthdays and holidays</a:t>
            </a:r>
          </a:p>
          <a:p>
            <a:r>
              <a:rPr lang="en-US" sz="1900" dirty="0"/>
              <a:t>Some huertos were taking precautions in the event of a future hurricane</a:t>
            </a:r>
          </a:p>
          <a:p>
            <a:r>
              <a:rPr lang="en-US" dirty="0"/>
              <a:t>Women worked a lot more due to their responsibilities at huertos and lack of volunteers</a:t>
            </a:r>
          </a:p>
          <a:p>
            <a:pPr lvl="1"/>
            <a:r>
              <a:rPr lang="en-US" dirty="0"/>
              <a:t>Unpaid</a:t>
            </a:r>
          </a:p>
          <a:p>
            <a:pPr lvl="1"/>
            <a:endParaRPr lang="en-US" dirty="0"/>
          </a:p>
          <a:p>
            <a:r>
              <a:rPr lang="en-US" sz="1900" dirty="0"/>
              <a:t>Critiques on Puerto Rico’s dependence on food imports and dependence on the United States </a:t>
            </a:r>
          </a:p>
          <a:p>
            <a:pPr lvl="1"/>
            <a:r>
              <a:rPr lang="en-US" sz="1700" dirty="0"/>
              <a:t>Urban agriculture is creating a resistance to an import oriented food system</a:t>
            </a:r>
          </a:p>
          <a:p>
            <a:endParaRPr lang="en-US" dirty="0"/>
          </a:p>
        </p:txBody>
      </p:sp>
    </p:spTree>
    <p:extLst>
      <p:ext uri="{BB962C8B-B14F-4D97-AF65-F5344CB8AC3E}">
        <p14:creationId xmlns:p14="http://schemas.microsoft.com/office/powerpoint/2010/main" val="410061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156E0A-2552-41A4-97E2-01AEC949CB72}"/>
              </a:ext>
            </a:extLst>
          </p:cNvPr>
          <p:cNvPicPr>
            <a:picLocks noChangeAspect="1"/>
          </p:cNvPicPr>
          <p:nvPr/>
        </p:nvPicPr>
        <p:blipFill rotWithShape="1">
          <a:blip r:embed="rId2">
            <a:alphaModFix/>
          </a:blip>
          <a:srcRect t="14113" b="29637"/>
          <a:stretch/>
        </p:blipFill>
        <p:spPr>
          <a:xfrm>
            <a:off x="20" y="10"/>
            <a:ext cx="12191979" cy="6857990"/>
          </a:xfrm>
          <a:prstGeom prst="rect">
            <a:avLst/>
          </a:prstGeom>
        </p:spPr>
      </p:pic>
      <p:sp>
        <p:nvSpPr>
          <p:cNvPr id="22" name="Rectangle 21">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7CAD4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77DA3577-5DC1-9843-A3E7-DCBF676C0186}"/>
              </a:ext>
            </a:extLst>
          </p:cNvPr>
          <p:cNvSpPr>
            <a:spLocks noGrp="1"/>
          </p:cNvSpPr>
          <p:nvPr>
            <p:ph type="ctrTitle"/>
          </p:nvPr>
        </p:nvSpPr>
        <p:spPr>
          <a:xfrm>
            <a:off x="1538697" y="1916478"/>
            <a:ext cx="9114603" cy="2848658"/>
          </a:xfrm>
        </p:spPr>
        <p:txBody>
          <a:bodyPr>
            <a:normAutofit/>
          </a:bodyPr>
          <a:lstStyle/>
          <a:p>
            <a:r>
              <a:rPr lang="en-US" sz="5300" b="1" dirty="0" err="1">
                <a:solidFill>
                  <a:schemeClr val="tx1"/>
                </a:solidFill>
              </a:rPr>
              <a:t>amzepeda@ucdavis.edu</a:t>
            </a:r>
            <a:endParaRPr lang="en-US" sz="5300" b="1" dirty="0">
              <a:solidFill>
                <a:schemeClr val="tx1"/>
              </a:solidFill>
            </a:endParaRPr>
          </a:p>
        </p:txBody>
      </p:sp>
      <p:sp>
        <p:nvSpPr>
          <p:cNvPr id="6" name="Subtitle 5">
            <a:extLst>
              <a:ext uri="{FF2B5EF4-FFF2-40B4-BE49-F238E27FC236}">
                <a16:creationId xmlns:a16="http://schemas.microsoft.com/office/drawing/2014/main" id="{2DB68CB1-654B-5F4E-A2A9-9F789E5BE32A}"/>
              </a:ext>
            </a:extLst>
          </p:cNvPr>
          <p:cNvSpPr>
            <a:spLocks noGrp="1"/>
          </p:cNvSpPr>
          <p:nvPr>
            <p:ph type="subTitle" idx="1"/>
          </p:nvPr>
        </p:nvSpPr>
        <p:spPr>
          <a:xfrm>
            <a:off x="1769532" y="4623127"/>
            <a:ext cx="8655200" cy="457201"/>
          </a:xfrm>
        </p:spPr>
        <p:txBody>
          <a:bodyPr>
            <a:normAutofit/>
          </a:bodyPr>
          <a:lstStyle/>
          <a:p>
            <a:endParaRPr lang="en-US">
              <a:solidFill>
                <a:schemeClr val="tx1"/>
              </a:solidFill>
            </a:endParaRPr>
          </a:p>
        </p:txBody>
      </p:sp>
      <p:sp>
        <p:nvSpPr>
          <p:cNvPr id="28" name="Rectangle 2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3055327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2524"/>
      </a:dk2>
      <a:lt2>
        <a:srgbClr val="E5E2E8"/>
      </a:lt2>
      <a:accent1>
        <a:srgbClr val="7CAD44"/>
      </a:accent1>
      <a:accent2>
        <a:srgbClr val="A1A737"/>
      </a:accent2>
      <a:accent3>
        <a:srgbClr val="C3984D"/>
      </a:accent3>
      <a:accent4>
        <a:srgbClr val="B1553B"/>
      </a:accent4>
      <a:accent5>
        <a:srgbClr val="C34D64"/>
      </a:accent5>
      <a:accent6>
        <a:srgbClr val="B13B84"/>
      </a:accent6>
      <a:hlink>
        <a:srgbClr val="C44F53"/>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587</Words>
  <Application>Microsoft Macintosh PowerPoint</Application>
  <PresentationFormat>Widescreen</PresentationFormat>
  <Paragraphs>64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Corbel</vt:lpstr>
      <vt:lpstr>Garamond</vt:lpstr>
      <vt:lpstr>SavonVTI</vt:lpstr>
      <vt:lpstr>Sobreviviendo a Floreciendo: Insights on Urban Agriculture from the Women Immersed </vt:lpstr>
      <vt:lpstr>Purpose</vt:lpstr>
      <vt:lpstr>Dr. Maria Calixta Ortiz and her team at Universidad Metropolitana </vt:lpstr>
      <vt:lpstr>Puerto Rico</vt:lpstr>
      <vt:lpstr>Puerto Rico </vt:lpstr>
      <vt:lpstr>Standpoint Theory</vt:lpstr>
      <vt:lpstr>Methods</vt:lpstr>
      <vt:lpstr>Results</vt:lpstr>
      <vt:lpstr>amzepeda@ucdavis.edu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Sobreviviendo a Floreciendo: Insights on Urban Agriculture from the Women Immersed </dc:title>
  <dc:creator>Ana Zepeda</dc:creator>
  <cp:lastModifiedBy>Ana Zepeda</cp:lastModifiedBy>
  <cp:revision>3</cp:revision>
  <dcterms:created xsi:type="dcterms:W3CDTF">2020-09-24T20:17:09Z</dcterms:created>
  <dcterms:modified xsi:type="dcterms:W3CDTF">2020-09-27T00:09:09Z</dcterms:modified>
</cp:coreProperties>
</file>