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EB Garamond Regular" panose="020B0604020202020204" charset="0"/>
      <p:regular r:id="rId22"/>
      <p:bold r:id="rId23"/>
      <p:italic r:id="rId24"/>
      <p:boldItalic r:id="rId25"/>
    </p:embeddedFont>
    <p:embeddedFont>
      <p:font typeface="EB Garamond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9af90f474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9af90f474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97401756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97401756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997401756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997401756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997401756a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997401756a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9a701ee88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9a701ee888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9459bdcb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9459bdcb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99459bdcb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99459bdcb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97401756a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97401756a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a6b7d790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a6b7d790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97401756a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997401756a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a24176d1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a24176d1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9a24176d1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9a24176d1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9459bdcb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9459bdcbc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9811d6b788_0_8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9811d6b788_0_8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a6b7d790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a6b7d790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997401756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997401756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9459bdcb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9459bdcb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a6b7d790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9a6b7d790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6.jp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6525" y="4322000"/>
            <a:ext cx="1585450" cy="74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" name="Google Shape;55;p13"/>
          <p:cNvCxnSpPr/>
          <p:nvPr/>
        </p:nvCxnSpPr>
        <p:spPr>
          <a:xfrm>
            <a:off x="166888" y="4217163"/>
            <a:ext cx="9131700" cy="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50" y="3795889"/>
            <a:ext cx="1797074" cy="179709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3300" b="1">
                <a:solidFill>
                  <a:srgbClr val="4545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la campagne à la ville</a:t>
            </a:r>
            <a:endParaRPr sz="49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641825"/>
            <a:ext cx="4249976" cy="350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r="11777" b="22378"/>
          <a:stretch/>
        </p:blipFill>
        <p:spPr>
          <a:xfrm>
            <a:off x="2125475" y="4262375"/>
            <a:ext cx="1489245" cy="69967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311700" y="641825"/>
            <a:ext cx="4159500" cy="20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2600" b="1">
                <a:solidFill>
                  <a:srgbClr val="45454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Protagonisme féminin, économie solidaire et alimentation en période de pandémie </a:t>
            </a:r>
            <a:endParaRPr sz="3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76200" y="2654900"/>
            <a:ext cx="4395000" cy="13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solidFill>
                  <a:srgbClr val="6D9EE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Cibele Pontes, </a:t>
            </a:r>
            <a:r>
              <a:rPr lang="pt-PT" sz="1900" b="1">
                <a:solidFill>
                  <a:srgbClr val="6D9EEB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José R. Picanço, </a:t>
            </a:r>
            <a:r>
              <a:rPr lang="pt-PT" sz="1900" b="1">
                <a:solidFill>
                  <a:srgbClr val="6D9EE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Julie Cavignac,  Rianna Feitosa, Tarcísio Gonçalves Jr (UFRN), </a:t>
            </a:r>
            <a:endParaRPr sz="1900" b="1">
              <a:solidFill>
                <a:srgbClr val="6D9EE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800"/>
              </a:spcBef>
              <a:spcAft>
                <a:spcPts val="800"/>
              </a:spcAft>
              <a:buNone/>
            </a:pPr>
            <a:r>
              <a:rPr lang="pt-PT" sz="1900" b="1">
                <a:solidFill>
                  <a:srgbClr val="6D9EE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Gabriela da Silva (FUNCARTE)</a:t>
            </a:r>
            <a:endParaRPr sz="2100" b="1">
              <a:solidFill>
                <a:srgbClr val="6D9EEB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1255" y="0"/>
            <a:ext cx="718149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1249" y="3011325"/>
            <a:ext cx="2157375" cy="2132176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/>
          <p:nvPr/>
        </p:nvSpPr>
        <p:spPr>
          <a:xfrm>
            <a:off x="6346300" y="3988175"/>
            <a:ext cx="1709100" cy="61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98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COMMUNAUTÉS BENEFICIAIRES</a:t>
            </a:r>
            <a:endParaRPr b="1">
              <a:solidFill>
                <a:srgbClr val="98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4684550" y="632925"/>
            <a:ext cx="1556100" cy="4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PRODUCTEURS</a:t>
            </a:r>
            <a:endParaRPr b="1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625" y="4258775"/>
            <a:ext cx="1585450" cy="74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23"/>
          <p:cNvCxnSpPr/>
          <p:nvPr/>
        </p:nvCxnSpPr>
        <p:spPr>
          <a:xfrm>
            <a:off x="6138" y="4065675"/>
            <a:ext cx="9131700" cy="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0" name="Google Shape;1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475" y="3732664"/>
            <a:ext cx="1797074" cy="179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147475" y="518475"/>
            <a:ext cx="5922000" cy="3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Char char="❖"/>
            </a:pPr>
            <a:r>
              <a:rPr lang="pt-PT" sz="2500">
                <a:solidFill>
                  <a:schemeClr val="accent5"/>
                </a:solidFill>
                <a:highlight>
                  <a:schemeClr val="lt1"/>
                </a:highlight>
                <a:latin typeface="EB Garamond"/>
                <a:ea typeface="EB Garamond"/>
                <a:cs typeface="EB Garamond"/>
                <a:sym typeface="EB Garamond"/>
              </a:rPr>
              <a:t>4 ÉDITIONS (mai-juillet  2020)</a:t>
            </a:r>
            <a:endParaRPr sz="2500">
              <a:solidFill>
                <a:schemeClr val="accent5"/>
              </a:solidFill>
              <a:highlight>
                <a:schemeClr val="lt1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accent5"/>
              </a:solidFill>
              <a:highlight>
                <a:schemeClr val="lt1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Char char="❖"/>
            </a:pPr>
            <a:r>
              <a:rPr lang="pt-PT" sz="2500">
                <a:solidFill>
                  <a:schemeClr val="accent5"/>
                </a:solidFill>
                <a:highlight>
                  <a:schemeClr val="lt1"/>
                </a:highlight>
                <a:latin typeface="EB Garamond"/>
                <a:ea typeface="EB Garamond"/>
                <a:cs typeface="EB Garamond"/>
                <a:sym typeface="EB Garamond"/>
              </a:rPr>
              <a:t> 06 GROUPES DE PRODUCTEURS DE L'AGRICULTURE FAMILIALE</a:t>
            </a:r>
            <a:endParaRPr sz="2500">
              <a:solidFill>
                <a:schemeClr val="accent5"/>
              </a:solidFill>
              <a:highlight>
                <a:schemeClr val="lt1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accent5"/>
              </a:solidFill>
              <a:highlight>
                <a:schemeClr val="lt1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500"/>
              <a:buFont typeface="EB Garamond"/>
              <a:buChar char="❖"/>
            </a:pPr>
            <a:r>
              <a:rPr lang="pt-PT" sz="2500">
                <a:solidFill>
                  <a:schemeClr val="accent5"/>
                </a:solidFill>
                <a:highlight>
                  <a:schemeClr val="lt1"/>
                </a:highlight>
                <a:latin typeface="EB Garamond"/>
                <a:ea typeface="EB Garamond"/>
                <a:cs typeface="EB Garamond"/>
                <a:sym typeface="EB Garamond"/>
              </a:rPr>
              <a:t>15 TONNES D'ALIMENTS DISTRIBUÉS DANS 9 QUARTIERS (2.000 FAMILLIES)</a:t>
            </a:r>
            <a:endParaRPr sz="2500">
              <a:solidFill>
                <a:schemeClr val="accent5"/>
              </a:solidFill>
              <a:highlight>
                <a:schemeClr val="lt1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00"/>
              </a:solidFill>
              <a:highlight>
                <a:srgbClr val="FF0000"/>
              </a:highlight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8999" y="671725"/>
            <a:ext cx="2763349" cy="2779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6">
            <a:alphaModFix/>
          </a:blip>
          <a:srcRect r="11777" b="22378"/>
          <a:stretch/>
        </p:blipFill>
        <p:spPr>
          <a:xfrm>
            <a:off x="1779275" y="4281375"/>
            <a:ext cx="1489245" cy="69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625" y="4258775"/>
            <a:ext cx="1585450" cy="74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24"/>
          <p:cNvCxnSpPr/>
          <p:nvPr/>
        </p:nvCxnSpPr>
        <p:spPr>
          <a:xfrm>
            <a:off x="6138" y="4065675"/>
            <a:ext cx="9131700" cy="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0" name="Google Shape;1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475" y="3732664"/>
            <a:ext cx="1797074" cy="179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>
            <a:spLocks noGrp="1"/>
          </p:cNvSpPr>
          <p:nvPr>
            <p:ph type="title"/>
          </p:nvPr>
        </p:nvSpPr>
        <p:spPr>
          <a:xfrm>
            <a:off x="311700" y="150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rPr>
              <a:t>FEMMES - AGRICULTURE</a:t>
            </a: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62" name="Google Shape;16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481" y="915338"/>
            <a:ext cx="4602269" cy="2624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6825" y="850913"/>
            <a:ext cx="2753600" cy="27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4"/>
          <p:cNvPicPr preferRelativeResize="0"/>
          <p:nvPr/>
        </p:nvPicPr>
        <p:blipFill rotWithShape="1">
          <a:blip r:embed="rId7">
            <a:alphaModFix/>
          </a:blip>
          <a:srcRect r="11777" b="22378"/>
          <a:stretch/>
        </p:blipFill>
        <p:spPr>
          <a:xfrm>
            <a:off x="1779300" y="4258775"/>
            <a:ext cx="1489245" cy="69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rPr>
              <a:t>FEMMES - DISTRIBUTION/RÉCEPTION</a:t>
            </a: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7125" y="748038"/>
            <a:ext cx="2976475" cy="2232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5450" y="3155751"/>
            <a:ext cx="2579801" cy="19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50950" y="698125"/>
            <a:ext cx="3128674" cy="417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625" y="4258775"/>
            <a:ext cx="1585450" cy="74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26"/>
          <p:cNvCxnSpPr/>
          <p:nvPr/>
        </p:nvCxnSpPr>
        <p:spPr>
          <a:xfrm>
            <a:off x="6138" y="4065675"/>
            <a:ext cx="9131700" cy="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9" name="Google Shape;17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475" y="3732664"/>
            <a:ext cx="1797074" cy="179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6"/>
          <p:cNvSpPr txBox="1">
            <a:spLocks noGrp="1"/>
          </p:cNvSpPr>
          <p:nvPr>
            <p:ph type="title"/>
          </p:nvPr>
        </p:nvSpPr>
        <p:spPr>
          <a:xfrm>
            <a:off x="147475" y="150050"/>
            <a:ext cx="8823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rPr>
              <a:t>INDICATIFS </a:t>
            </a:r>
            <a:r>
              <a:rPr lang="pt-PT" sz="2000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rPr>
              <a:t>(4ª édition, 107 doneurs e 85 paniers distribués)</a:t>
            </a:r>
            <a:endParaRPr sz="2000">
              <a:solidFill>
                <a:srgbClr val="FF0000"/>
              </a:solidFill>
              <a:highlight>
                <a:srgbClr val="FFFF00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81" name="Google Shape;181;p26"/>
          <p:cNvPicPr preferRelativeResize="0"/>
          <p:nvPr/>
        </p:nvPicPr>
        <p:blipFill rotWithShape="1">
          <a:blip r:embed="rId5">
            <a:alphaModFix/>
          </a:blip>
          <a:srcRect r="11777" b="22378"/>
          <a:stretch/>
        </p:blipFill>
        <p:spPr>
          <a:xfrm>
            <a:off x="1729825" y="4281375"/>
            <a:ext cx="1489245" cy="699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924" y="875150"/>
            <a:ext cx="3038125" cy="303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20024" y="875150"/>
            <a:ext cx="2751810" cy="30381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6"/>
          <p:cNvSpPr txBox="1"/>
          <p:nvPr/>
        </p:nvSpPr>
        <p:spPr>
          <a:xfrm>
            <a:off x="1640025" y="1101975"/>
            <a:ext cx="1489200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Donneurs</a:t>
            </a:r>
            <a:endParaRPr b="1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85" name="Google Shape;185;p26"/>
          <p:cNvSpPr txBox="1"/>
          <p:nvPr/>
        </p:nvSpPr>
        <p:spPr>
          <a:xfrm>
            <a:off x="5238450" y="1186950"/>
            <a:ext cx="2453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Bénéficiaires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118150" y="157025"/>
            <a:ext cx="9025800" cy="927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3000" b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3 - Un exemple de solidarité </a:t>
            </a:r>
            <a:endParaRPr sz="300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30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le centre de candomblé</a:t>
            </a:r>
            <a:r>
              <a:rPr lang="pt-PT" sz="3000" b="1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pt-PT" sz="30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Ylê Iyá Omi Asé Osún</a:t>
            </a:r>
            <a:endParaRPr sz="300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91" name="Google Shape;191;p27"/>
          <p:cNvSpPr txBox="1"/>
          <p:nvPr/>
        </p:nvSpPr>
        <p:spPr>
          <a:xfrm>
            <a:off x="5122200" y="1902525"/>
            <a:ext cx="2786700" cy="16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/>
          </a:p>
        </p:txBody>
      </p:sp>
      <p:sp>
        <p:nvSpPr>
          <p:cNvPr id="192" name="Google Shape;192;p27"/>
          <p:cNvSpPr txBox="1"/>
          <p:nvPr/>
        </p:nvSpPr>
        <p:spPr>
          <a:xfrm>
            <a:off x="6555425" y="2571750"/>
            <a:ext cx="1681500" cy="9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b="1">
                <a:latin typeface="Times New Roman"/>
                <a:ea typeface="Times New Roman"/>
                <a:cs typeface="Times New Roman"/>
                <a:sym typeface="Times New Roman"/>
              </a:rPr>
              <a:t>Zona Norte </a:t>
            </a:r>
            <a:r>
              <a:rPr lang="pt-PT" sz="2200">
                <a:latin typeface="Times New Roman"/>
                <a:ea typeface="Times New Roman"/>
                <a:cs typeface="Times New Roman"/>
                <a:sym typeface="Times New Roman"/>
              </a:rPr>
              <a:t>(Natal)</a:t>
            </a:r>
            <a:endParaRPr sz="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3" name="Google Shape;1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9350" y="1537125"/>
            <a:ext cx="4817400" cy="3232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375" y="1518837"/>
            <a:ext cx="4707099" cy="265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/>
          <p:nvPr/>
        </p:nvSpPr>
        <p:spPr>
          <a:xfrm>
            <a:off x="4572000" y="617825"/>
            <a:ext cx="42444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b="1">
                <a:latin typeface="Times New Roman"/>
                <a:ea typeface="Times New Roman"/>
                <a:cs typeface="Times New Roman"/>
                <a:sym typeface="Times New Roman"/>
              </a:rPr>
              <a:t>Centre Ylê Iyá Omi Asé Os</a:t>
            </a:r>
            <a:r>
              <a:rPr lang="pt-PT" sz="2300" b="1">
                <a:latin typeface="Times New Roman"/>
                <a:ea typeface="Times New Roman"/>
                <a:cs typeface="Times New Roman"/>
                <a:sym typeface="Times New Roman"/>
              </a:rPr>
              <a:t>ún</a:t>
            </a:r>
            <a:endParaRPr sz="23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4">
            <a:alphaModFix/>
          </a:blip>
          <a:srcRect l="-2364" r="-10"/>
          <a:stretch/>
        </p:blipFill>
        <p:spPr>
          <a:xfrm>
            <a:off x="5539150" y="1762900"/>
            <a:ext cx="3428001" cy="216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625" y="4258775"/>
            <a:ext cx="1585450" cy="74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6" name="Google Shape;206;p29"/>
          <p:cNvCxnSpPr/>
          <p:nvPr/>
        </p:nvCxnSpPr>
        <p:spPr>
          <a:xfrm>
            <a:off x="6138" y="4065675"/>
            <a:ext cx="9131700" cy="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7" name="Google Shape;20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475" y="3732664"/>
            <a:ext cx="1797074" cy="179709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 txBox="1">
            <a:spLocks noGrp="1"/>
          </p:cNvSpPr>
          <p:nvPr>
            <p:ph type="title"/>
          </p:nvPr>
        </p:nvSpPr>
        <p:spPr>
          <a:xfrm>
            <a:off x="311700" y="150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rPr>
              <a:t>CONCLUSIONS</a:t>
            </a: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09" name="Google Shape;209;p29"/>
          <p:cNvSpPr txBox="1"/>
          <p:nvPr/>
        </p:nvSpPr>
        <p:spPr>
          <a:xfrm>
            <a:off x="6150" y="722750"/>
            <a:ext cx="5652900" cy="3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B Garamond"/>
              <a:buChar char="●"/>
            </a:pPr>
            <a:r>
              <a:rPr lang="pt-PT" sz="1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Femmes de différentes classes sociais sont engagées - – volontaires, donneuses anonymes  e bénéfitiaires;</a:t>
            </a:r>
            <a:endParaRPr sz="1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492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B Garamond"/>
              <a:buChar char="●"/>
            </a:pPr>
            <a:r>
              <a:rPr lang="pt-PT" sz="1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Ponts entre la </a:t>
            </a:r>
            <a:r>
              <a:rPr lang="pt-PT" sz="19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campagne</a:t>
            </a:r>
            <a:r>
              <a:rPr lang="pt-PT" sz="1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(producteurs) et la </a:t>
            </a:r>
            <a:r>
              <a:rPr lang="pt-PT" sz="19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ville  </a:t>
            </a:r>
            <a:r>
              <a:rPr lang="pt-PT" sz="1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(familles en peripheries ) </a:t>
            </a:r>
            <a:endParaRPr sz="1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492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EB Garamond"/>
              <a:buChar char="●"/>
            </a:pPr>
            <a:r>
              <a:rPr lang="pt-PT" sz="19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La crise a été aténnuée, mais le problème alimentaire continue critique (périphéries) - Arrêt de politiques  publiques [solidarité]</a:t>
            </a:r>
            <a:endParaRPr sz="1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0226" y="0"/>
            <a:ext cx="3077624" cy="40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 rotWithShape="1">
          <a:blip r:embed="rId6">
            <a:alphaModFix/>
          </a:blip>
          <a:srcRect r="11777" b="22378"/>
          <a:stretch/>
        </p:blipFill>
        <p:spPr>
          <a:xfrm>
            <a:off x="1812250" y="4281375"/>
            <a:ext cx="1489245" cy="69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625" y="4258775"/>
            <a:ext cx="1585450" cy="74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" name="Google Shape;217;p30"/>
          <p:cNvCxnSpPr/>
          <p:nvPr/>
        </p:nvCxnSpPr>
        <p:spPr>
          <a:xfrm>
            <a:off x="6138" y="4065675"/>
            <a:ext cx="9131700" cy="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8" name="Google Shape;2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475" y="3732664"/>
            <a:ext cx="1797074" cy="179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51400" y="691313"/>
            <a:ext cx="3441201" cy="376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0"/>
          <p:cNvPicPr preferRelativeResize="0"/>
          <p:nvPr/>
        </p:nvPicPr>
        <p:blipFill rotWithShape="1">
          <a:blip r:embed="rId6">
            <a:alphaModFix/>
          </a:blip>
          <a:srcRect r="11777" b="22378"/>
          <a:stretch/>
        </p:blipFill>
        <p:spPr>
          <a:xfrm>
            <a:off x="1696850" y="4281375"/>
            <a:ext cx="1489245" cy="6996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0"/>
          <p:cNvSpPr txBox="1"/>
          <p:nvPr/>
        </p:nvSpPr>
        <p:spPr>
          <a:xfrm>
            <a:off x="0" y="0"/>
            <a:ext cx="91440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Perspectivas: </a:t>
            </a:r>
            <a:endParaRPr sz="20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0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		 	 	 	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		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				 				 			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/>
              <a:t>		</a:t>
            </a:r>
            <a:endParaRPr/>
          </a:p>
        </p:txBody>
      </p:sp>
      <p:sp>
        <p:nvSpPr>
          <p:cNvPr id="223" name="Google Shape;223;p30"/>
          <p:cNvSpPr txBox="1"/>
          <p:nvPr/>
        </p:nvSpPr>
        <p:spPr>
          <a:xfrm>
            <a:off x="147475" y="453100"/>
            <a:ext cx="8071200" cy="10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 b="1">
                <a:latin typeface="Times New Roman"/>
                <a:ea typeface="Times New Roman"/>
                <a:cs typeface="Times New Roman"/>
                <a:sym typeface="Times New Roman"/>
              </a:rPr>
              <a:t>plus de 100 millions osnt en insécurité alimentaire</a:t>
            </a:r>
            <a:r>
              <a:rPr lang="pt-PT" b="1"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latin typeface="Times New Roman"/>
                <a:ea typeface="Times New Roman"/>
                <a:cs typeface="Times New Roman"/>
                <a:sym typeface="Times New Roman"/>
              </a:rPr>
              <a:t>		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625" y="4258775"/>
            <a:ext cx="1585450" cy="7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4094" y="12"/>
            <a:ext cx="2954895" cy="157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0" name="Google Shape;230;p31"/>
          <p:cNvCxnSpPr/>
          <p:nvPr/>
        </p:nvCxnSpPr>
        <p:spPr>
          <a:xfrm>
            <a:off x="6138" y="4065675"/>
            <a:ext cx="9131700" cy="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1" name="Google Shape;231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2850" y="127246"/>
            <a:ext cx="1737024" cy="17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475" y="3732664"/>
            <a:ext cx="1797074" cy="179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 rotWithShape="1">
          <a:blip r:embed="rId7">
            <a:alphaModFix/>
          </a:blip>
          <a:srcRect l="-7089" b="-9950"/>
          <a:stretch/>
        </p:blipFill>
        <p:spPr>
          <a:xfrm>
            <a:off x="1270375" y="2571750"/>
            <a:ext cx="1585450" cy="1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7675" y="2655099"/>
            <a:ext cx="1797076" cy="594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02200" y="493150"/>
            <a:ext cx="1082076" cy="115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79677" y="1577926"/>
            <a:ext cx="984649" cy="141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69753" y="2666094"/>
            <a:ext cx="1296900" cy="131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187025" y="621050"/>
            <a:ext cx="4110300" cy="436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PT"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pt-PT"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Crise, périphérie et solidarité</a:t>
            </a:r>
            <a:endParaRPr sz="3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2 - La </a:t>
            </a:r>
            <a:r>
              <a:rPr lang="pt-PT" sz="30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Feira Solidária</a:t>
            </a:r>
            <a:endParaRPr sz="3000" b="1" i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3 - Un exemple de solidarité: </a:t>
            </a:r>
            <a:endParaRPr sz="30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 </a:t>
            </a:r>
            <a:r>
              <a:rPr lang="pt-PT" sz="2300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terreiro </a:t>
            </a:r>
            <a:r>
              <a:rPr lang="pt-PT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Ylê Iyá Omi Asé Osú</a:t>
            </a:r>
            <a:r>
              <a:rPr lang="pt-PT" sz="230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n</a:t>
            </a:r>
            <a:endParaRPr sz="230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7250" y="1106725"/>
            <a:ext cx="4625325" cy="308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311700" y="124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rPr>
              <a:t>PROBLÈME</a:t>
            </a: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509850" y="912350"/>
            <a:ext cx="8520600" cy="40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Impacts sociaux de la Pandémie Covid–19: </a:t>
            </a:r>
            <a:endParaRPr sz="21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pt-PT" sz="1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Situation </a:t>
            </a:r>
            <a:r>
              <a:rPr lang="pt-PT" sz="19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 vulnérabilité sociale des communautés rurales et dans les périphéries urbaines 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pt-PT" sz="19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Difficulté d'approvisionnement 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PT" sz="19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→ Campagnes de solidarité  et aides gouvernementales (</a:t>
            </a:r>
            <a:r>
              <a:rPr lang="pt-PT" sz="1900" i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Auxílio Emergencial</a:t>
            </a:r>
            <a:r>
              <a:rPr lang="pt-PT" sz="19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pt-PT" sz="19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Protagonisme des femmes: </a:t>
            </a:r>
            <a:endParaRPr sz="1900" b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pt-PT" sz="19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Genre et activisme/solidarité</a:t>
            </a:r>
            <a:endParaRPr sz="19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92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Times New Roman"/>
              <a:buChar char="●"/>
            </a:pPr>
            <a:r>
              <a:rPr lang="pt-PT" sz="19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Modes de consommation et façons de manger à Natal (quartiers populaires)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1000" y="124395"/>
            <a:ext cx="2697100" cy="135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3000" b="1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pt-PT" sz="3000"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pt-PT" sz="3000" b="1">
                <a:latin typeface="Times New Roman"/>
                <a:ea typeface="Times New Roman"/>
                <a:cs typeface="Times New Roman"/>
                <a:sym typeface="Times New Roman"/>
              </a:rPr>
              <a:t>Crise, périphérie et solidarité</a:t>
            </a:r>
            <a:endParaRPr/>
          </a:p>
        </p:txBody>
      </p:sp>
      <p:sp>
        <p:nvSpPr>
          <p:cNvPr id="80" name="Google Shape;80;p16"/>
          <p:cNvSpPr txBox="1"/>
          <p:nvPr/>
        </p:nvSpPr>
        <p:spPr>
          <a:xfrm>
            <a:off x="6915375" y="1904251"/>
            <a:ext cx="2177100" cy="22581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>
                <a:latin typeface="Times New Roman"/>
                <a:ea typeface="Times New Roman"/>
                <a:cs typeface="Times New Roman"/>
                <a:sym typeface="Times New Roman"/>
              </a:rPr>
              <a:t>+ </a:t>
            </a:r>
            <a:r>
              <a:rPr lang="pt-PT" sz="2100" b="1">
                <a:solidFill>
                  <a:srgbClr val="3F3F42"/>
                </a:solidFill>
                <a:highlight>
                  <a:srgbClr val="FDFDF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 millions de personnes sans accès normal à une bonne alimentation, en 5 ans</a:t>
            </a:r>
            <a:endParaRPr sz="2100" b="1">
              <a:solidFill>
                <a:srgbClr val="3F3F42"/>
              </a:solidFill>
              <a:highlight>
                <a:srgbClr val="FDFDF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3F3F42"/>
              </a:solidFill>
              <a:highlight>
                <a:srgbClr val="FDFDF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91550"/>
            <a:ext cx="6254574" cy="36842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" name="Google Shape;82;p16"/>
          <p:cNvCxnSpPr/>
          <p:nvPr/>
        </p:nvCxnSpPr>
        <p:spPr>
          <a:xfrm flipH="1">
            <a:off x="4635325" y="1393050"/>
            <a:ext cx="593400" cy="511200"/>
          </a:xfrm>
          <a:prstGeom prst="straightConnector1">
            <a:avLst/>
          </a:prstGeom>
          <a:noFill/>
          <a:ln w="38100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3" name="Google Shape;83;p16"/>
          <p:cNvSpPr txBox="1"/>
          <p:nvPr/>
        </p:nvSpPr>
        <p:spPr>
          <a:xfrm>
            <a:off x="179475" y="4464600"/>
            <a:ext cx="6735900" cy="6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Insécurité alimentaire par domicile</a:t>
            </a:r>
            <a:r>
              <a:rPr lang="pt-PT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(2017 et 2018)</a:t>
            </a:r>
            <a:endParaRPr sz="18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Source: IBGE 2017-2018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150050"/>
            <a:ext cx="745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>
                <a:solidFill>
                  <a:srgbClr val="FF0000"/>
                </a:solidFill>
                <a:latin typeface="EB Garamond Regular"/>
                <a:ea typeface="EB Garamond Regular"/>
                <a:cs typeface="EB Garamond Regular"/>
                <a:sym typeface="EB Garamond Regular"/>
              </a:rPr>
              <a:t>LA FAIM AU BRÉSIL </a:t>
            </a:r>
            <a:endParaRPr>
              <a:solidFill>
                <a:srgbClr val="FF0000"/>
              </a:solidFill>
              <a:latin typeface="EB Garamond Regular"/>
              <a:ea typeface="EB Garamond Regular"/>
              <a:cs typeface="EB Garamond Regular"/>
              <a:sym typeface="EB Garamond Regular"/>
            </a:endParaRPr>
          </a:p>
        </p:txBody>
      </p:sp>
      <p:sp>
        <p:nvSpPr>
          <p:cNvPr id="89" name="Google Shape;89;p17"/>
          <p:cNvSpPr txBox="1"/>
          <p:nvPr/>
        </p:nvSpPr>
        <p:spPr>
          <a:xfrm>
            <a:off x="7773000" y="-18700"/>
            <a:ext cx="13710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latin typeface="Times New Roman"/>
                <a:ea typeface="Times New Roman"/>
                <a:cs typeface="Times New Roman"/>
                <a:sym typeface="Times New Roman"/>
              </a:rPr>
              <a:t>Brésil: </a:t>
            </a:r>
            <a:r>
              <a:rPr lang="pt-PT" sz="1900">
                <a:latin typeface="Times New Roman"/>
                <a:ea typeface="Times New Roman"/>
                <a:cs typeface="Times New Roman"/>
                <a:sym typeface="Times New Roman"/>
              </a:rPr>
              <a:t>210 millions d'habitants</a:t>
            </a: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311700" y="4013850"/>
            <a:ext cx="8313600" cy="10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>
                <a:latin typeface="Times New Roman"/>
                <a:ea typeface="Times New Roman"/>
                <a:cs typeface="Times New Roman"/>
                <a:sym typeface="Times New Roman"/>
              </a:rPr>
              <a:t>36,7</a:t>
            </a:r>
            <a:r>
              <a:rPr lang="pt-PT" sz="2400">
                <a:latin typeface="Times New Roman"/>
                <a:ea typeface="Times New Roman"/>
                <a:cs typeface="Times New Roman"/>
                <a:sym typeface="Times New Roman"/>
              </a:rPr>
              <a:t>% </a:t>
            </a:r>
            <a:r>
              <a:rPr lang="pt-PT" sz="2100">
                <a:latin typeface="Times New Roman"/>
                <a:ea typeface="Times New Roman"/>
                <a:cs typeface="Times New Roman"/>
                <a:sym typeface="Times New Roman"/>
              </a:rPr>
              <a:t>de la population vit en </a:t>
            </a:r>
            <a:r>
              <a:rPr lang="pt-PT" sz="2100" b="1">
                <a:latin typeface="Times New Roman"/>
                <a:ea typeface="Times New Roman"/>
                <a:cs typeface="Times New Roman"/>
                <a:sym typeface="Times New Roman"/>
              </a:rPr>
              <a:t>insécurité légère et modérée</a:t>
            </a:r>
            <a:r>
              <a:rPr lang="pt-PT" sz="21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>
                <a:latin typeface="Times New Roman"/>
                <a:ea typeface="Times New Roman"/>
                <a:cs typeface="Times New Roman"/>
                <a:sym typeface="Times New Roman"/>
              </a:rPr>
              <a:t>(77,7 millions -</a:t>
            </a:r>
            <a:r>
              <a:rPr lang="pt-PT" sz="2400" b="1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PT" sz="2200" b="1">
                <a:highlight>
                  <a:srgbClr val="FDFDF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6,5</a:t>
            </a:r>
            <a:r>
              <a:rPr lang="pt-PT" sz="2200">
                <a:highlight>
                  <a:srgbClr val="FDFDF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millions sont des enfants)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50" y="1642850"/>
            <a:ext cx="8938251" cy="2371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 txBox="1"/>
          <p:nvPr/>
        </p:nvSpPr>
        <p:spPr>
          <a:xfrm>
            <a:off x="411475" y="579225"/>
            <a:ext cx="7454100" cy="9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 b="1">
                <a:latin typeface="Times New Roman"/>
                <a:ea typeface="Times New Roman"/>
                <a:cs typeface="Times New Roman"/>
                <a:sym typeface="Times New Roman"/>
              </a:rPr>
              <a:t>Nombre de personnes qui ont faim, au Brésil</a:t>
            </a:r>
            <a:endParaRPr sz="22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latin typeface="Times New Roman"/>
                <a:ea typeface="Times New Roman"/>
                <a:cs typeface="Times New Roman"/>
                <a:sym typeface="Times New Roman"/>
              </a:rPr>
              <a:t>Brésiliens en situation d'insécurité alimentaire grave (millers)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1706700" y="2919425"/>
            <a:ext cx="3294300" cy="5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4,6%</a:t>
            </a:r>
            <a:r>
              <a:rPr lang="pt-PT" sz="19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PT" sz="1900">
                <a:solidFill>
                  <a:srgbClr val="F3F3F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la population totale</a:t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025" y="1361048"/>
            <a:ext cx="3451575" cy="33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6319275" y="3465925"/>
            <a:ext cx="2651700" cy="15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EB Garamond"/>
                <a:ea typeface="EB Garamond"/>
                <a:cs typeface="EB Garamond"/>
                <a:sym typeface="EB Garamond"/>
              </a:rPr>
              <a:t>Étude des budgets familiaux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>
                <a:latin typeface="EB Garamond"/>
                <a:ea typeface="EB Garamond"/>
                <a:cs typeface="EB Garamond"/>
                <a:sym typeface="EB Garamond"/>
              </a:rPr>
              <a:t>Juin. 2017 à juillet  2018 auprès de  57.920 domiciles. 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7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Fonte: IBGE 2017-2018</a:t>
            </a:r>
            <a:endParaRPr sz="1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0" name="Google Shape;100;p18"/>
          <p:cNvSpPr txBox="1"/>
          <p:nvPr/>
        </p:nvSpPr>
        <p:spPr>
          <a:xfrm>
            <a:off x="6061425" y="538100"/>
            <a:ext cx="2909700" cy="28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900" b="1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rPr>
              <a:t>51,9%</a:t>
            </a:r>
            <a:r>
              <a:rPr lang="pt-PT" sz="2900">
                <a:solidFill>
                  <a:schemeClr val="accent5"/>
                </a:solidFill>
                <a:latin typeface="EB Garamond"/>
                <a:ea typeface="EB Garamond"/>
                <a:cs typeface="EB Garamond"/>
                <a:sym typeface="EB Garamond"/>
              </a:rPr>
              <a:t> des familles en insécurité alimentaire grave sont dirigées par des femmes</a:t>
            </a:r>
            <a:endParaRPr sz="1800"/>
          </a:p>
        </p:txBody>
      </p:sp>
      <p:cxnSp>
        <p:nvCxnSpPr>
          <p:cNvPr id="101" name="Google Shape;101;p18"/>
          <p:cNvCxnSpPr/>
          <p:nvPr/>
        </p:nvCxnSpPr>
        <p:spPr>
          <a:xfrm flipH="1">
            <a:off x="4366250" y="2793625"/>
            <a:ext cx="593400" cy="511200"/>
          </a:xfrm>
          <a:prstGeom prst="straightConnector1">
            <a:avLst/>
          </a:prstGeom>
          <a:noFill/>
          <a:ln w="38100" cap="flat" cmpd="sng">
            <a:solidFill>
              <a:srgbClr val="E0666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625" y="4300825"/>
            <a:ext cx="1585450" cy="74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" name="Google Shape;107;p19"/>
          <p:cNvCxnSpPr/>
          <p:nvPr/>
        </p:nvCxnSpPr>
        <p:spPr>
          <a:xfrm>
            <a:off x="6138" y="4065675"/>
            <a:ext cx="9131700" cy="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475" y="3732664"/>
            <a:ext cx="1797074" cy="179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147475" y="150050"/>
            <a:ext cx="892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b="1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rPr>
              <a:t>La faim au Rio Grande do Norte </a:t>
            </a: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FF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103500" y="848325"/>
            <a:ext cx="4866000" cy="30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just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EB Garamond"/>
              <a:buChar char="❖"/>
            </a:pPr>
            <a:r>
              <a:rPr lang="pt-PT" sz="22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RN</a:t>
            </a:r>
            <a:r>
              <a:rPr lang="pt-PT" sz="22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- 3,5 millions d'habitants</a:t>
            </a:r>
            <a:endParaRPr sz="22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400.000 </a:t>
            </a:r>
            <a:r>
              <a:rPr lang="pt-PT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famílles ont demandé l'aide d'urgence (2020)</a:t>
            </a:r>
            <a:endParaRPr sz="22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54,7% </a:t>
            </a:r>
            <a:r>
              <a:rPr lang="pt-PT" sz="22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pt-PT" sz="22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insécurité alimentaire</a:t>
            </a:r>
            <a:endParaRPr sz="2200" b="1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7,6%</a:t>
            </a:r>
            <a:r>
              <a:rPr lang="pt-PT" sz="22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PT" sz="22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faim </a:t>
            </a:r>
            <a:r>
              <a:rPr lang="pt-PT" sz="19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(282.000 personnes) </a:t>
            </a:r>
            <a:endParaRPr sz="19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EB Garamond"/>
              <a:buChar char="❖"/>
            </a:pPr>
            <a:r>
              <a:rPr lang="pt-PT" sz="22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NATAL </a:t>
            </a:r>
            <a:r>
              <a:rPr lang="pt-PT" sz="17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(Capitale)</a:t>
            </a:r>
            <a:r>
              <a:rPr lang="pt-PT" sz="22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pt-PT" sz="22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27%</a:t>
            </a:r>
            <a:r>
              <a:rPr lang="pt-PT" sz="22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PT" sz="2200" b="1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insécurité alimentaire</a:t>
            </a:r>
            <a:endParaRPr sz="2200" b="1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EB Garamond"/>
              <a:buChar char="❖"/>
            </a:pPr>
            <a:r>
              <a:rPr lang="pt-PT" sz="20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PT" sz="2200">
                <a:solidFill>
                  <a:schemeClr val="accent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(femmes noires plus touchées)</a:t>
            </a:r>
            <a:endParaRPr sz="2200">
              <a:solidFill>
                <a:schemeClr val="accent5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>
                <a:solidFill>
                  <a:schemeClr val="accent5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(IBGE, 2018)</a:t>
            </a:r>
            <a:endParaRPr sz="2200" b="1">
              <a:solidFill>
                <a:schemeClr val="accent5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5590" y="170975"/>
            <a:ext cx="753684" cy="74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2400" y="1126400"/>
            <a:ext cx="3968148" cy="27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 rotWithShape="1">
          <a:blip r:embed="rId7">
            <a:alphaModFix/>
          </a:blip>
          <a:srcRect r="11777" b="22378"/>
          <a:stretch/>
        </p:blipFill>
        <p:spPr>
          <a:xfrm>
            <a:off x="1729825" y="4258725"/>
            <a:ext cx="1489245" cy="699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/>
        </p:nvSpPr>
        <p:spPr>
          <a:xfrm>
            <a:off x="7721600" y="1329350"/>
            <a:ext cx="924900" cy="7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900" b="1">
                <a:solidFill>
                  <a:srgbClr val="FF0000"/>
                </a:solidFill>
                <a:latin typeface="EB Garamond"/>
                <a:ea typeface="EB Garamond"/>
                <a:cs typeface="EB Garamond"/>
                <a:sym typeface="EB Garamond"/>
              </a:rPr>
              <a:t>Zona Norte</a:t>
            </a:r>
            <a:endParaRPr sz="5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625" y="4300825"/>
            <a:ext cx="1585450" cy="74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20"/>
          <p:cNvCxnSpPr/>
          <p:nvPr/>
        </p:nvCxnSpPr>
        <p:spPr>
          <a:xfrm>
            <a:off x="6138" y="4065675"/>
            <a:ext cx="9131700" cy="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475" y="3732664"/>
            <a:ext cx="1797074" cy="179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 rotWithShape="1">
          <a:blip r:embed="rId5">
            <a:alphaModFix/>
          </a:blip>
          <a:srcRect r="11777" b="22378"/>
          <a:stretch/>
        </p:blipFill>
        <p:spPr>
          <a:xfrm>
            <a:off x="1729825" y="4258725"/>
            <a:ext cx="1489245" cy="699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0"/>
          <p:cNvSpPr txBox="1"/>
          <p:nvPr/>
        </p:nvSpPr>
        <p:spPr>
          <a:xfrm>
            <a:off x="147475" y="152400"/>
            <a:ext cx="4901100" cy="3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PANDÉMIE</a:t>
            </a:r>
            <a:endParaRPr sz="2400" b="1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4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Paralisation des programmes d'aide et d'achat direct aux agriculteurs </a:t>
            </a:r>
            <a:r>
              <a:rPr lang="pt-PT" sz="2000" b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(PNAE - PAA)</a:t>
            </a:r>
            <a:r>
              <a:rPr lang="pt-PT" sz="20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 sz="200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1">
                <a:solidFill>
                  <a:srgbClr val="3F3F42"/>
                </a:solidFill>
                <a:highlight>
                  <a:srgbClr val="FDFDF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70% des aliments consommés par les brésiliens vient de l'agriculture familiale </a:t>
            </a:r>
            <a:endParaRPr sz="2000" b="1">
              <a:solidFill>
                <a:srgbClr val="3F3F42"/>
              </a:solidFill>
              <a:highlight>
                <a:srgbClr val="FDFDF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3F3F42"/>
              </a:solidFill>
              <a:highlight>
                <a:srgbClr val="FDFDF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100" b="1">
                <a:highlight>
                  <a:srgbClr val="FDFDF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Nouvelles formes de consommation avant/durant la pandémie</a:t>
            </a:r>
            <a:endParaRPr sz="2100" b="1">
              <a:highlight>
                <a:srgbClr val="FDFDF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3F3F42"/>
              </a:solidFill>
              <a:highlight>
                <a:srgbClr val="FDFDFD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8575" y="152400"/>
            <a:ext cx="3729501" cy="372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625" y="4258775"/>
            <a:ext cx="1585450" cy="744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21"/>
          <p:cNvCxnSpPr/>
          <p:nvPr/>
        </p:nvCxnSpPr>
        <p:spPr>
          <a:xfrm>
            <a:off x="6138" y="4065675"/>
            <a:ext cx="9131700" cy="2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475" y="3732664"/>
            <a:ext cx="1797074" cy="1797098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311700" y="150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2 - La </a:t>
            </a:r>
            <a:r>
              <a:rPr lang="pt-PT" sz="3000" b="1" i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feira solidária</a:t>
            </a:r>
            <a:r>
              <a:rPr lang="pt-PT" sz="30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</a:t>
            </a:r>
            <a:r>
              <a:rPr lang="pt-PT" sz="3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PT" sz="2500">
                <a:latin typeface="Times New Roman"/>
                <a:ea typeface="Times New Roman"/>
                <a:cs typeface="Times New Roman"/>
                <a:sym typeface="Times New Roman"/>
              </a:rPr>
              <a:t>coopération entre campagne et ville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147475" y="858224"/>
            <a:ext cx="5572200" cy="29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EB Garamond"/>
              <a:buChar char="●"/>
            </a:pPr>
            <a:r>
              <a:rPr lang="pt-PT" sz="2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Distribution des produits issus de l'agriculture familiale à des familles vulnérables  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EB Garamond"/>
              <a:buChar char="●"/>
            </a:pPr>
            <a:r>
              <a:rPr lang="pt-PT" sz="2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Genre et engagement politique: 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les femmes sont protagonistes dans les initiatives de solidarité de combat contre la faim </a:t>
            </a:r>
            <a:endParaRPr sz="19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9053" y="865350"/>
            <a:ext cx="2899549" cy="292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 rotWithShape="1">
          <a:blip r:embed="rId6">
            <a:alphaModFix/>
          </a:blip>
          <a:srcRect r="11777" b="22378"/>
          <a:stretch/>
        </p:blipFill>
        <p:spPr>
          <a:xfrm>
            <a:off x="1696850" y="4281375"/>
            <a:ext cx="1489245" cy="69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546</Words>
  <Application>Microsoft Office PowerPoint</Application>
  <PresentationFormat>Affichage à l'écran (16:9)</PresentationFormat>
  <Paragraphs>82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Times New Roman</vt:lpstr>
      <vt:lpstr>EB Garamond Regular</vt:lpstr>
      <vt:lpstr>EB Garamond</vt:lpstr>
      <vt:lpstr>Arial</vt:lpstr>
      <vt:lpstr>Simple Light</vt:lpstr>
      <vt:lpstr>De la campagne à la ville</vt:lpstr>
      <vt:lpstr>1 - Crise, périphérie et solidarité  2 - La Feira Solidária  3 - Un exemple de solidarité:  le terreiro Ylê Iyá Omi Asé Osún</vt:lpstr>
      <vt:lpstr>PROBLÈME</vt:lpstr>
      <vt:lpstr>1 - Crise, périphérie et solidarité</vt:lpstr>
      <vt:lpstr>LA FAIM AU BRÉSIL </vt:lpstr>
      <vt:lpstr>Présentation PowerPoint</vt:lpstr>
      <vt:lpstr>La faim au Rio Grande do Norte   </vt:lpstr>
      <vt:lpstr>Présentation PowerPoint</vt:lpstr>
      <vt:lpstr>2 - La feira solidária - coopération entre campagne et ville </vt:lpstr>
      <vt:lpstr>Présentation PowerPoint</vt:lpstr>
      <vt:lpstr>Présentation PowerPoint</vt:lpstr>
      <vt:lpstr>FEMMES - AGRICULTURE  </vt:lpstr>
      <vt:lpstr>FEMMES - DISTRIBUTION/RÉCEPTION  </vt:lpstr>
      <vt:lpstr>INDICATIFS (4ª édition, 107 doneurs e 85 paniers distribués)  </vt:lpstr>
      <vt:lpstr>3 - Un exemple de solidarité  le centre de candomblé Ylê Iyá Omi Asé Osún</vt:lpstr>
      <vt:lpstr>Présentation PowerPoint</vt:lpstr>
      <vt:lpstr>CONCLUSIONS 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la campagne à la ville</dc:title>
  <dc:creator>LABARRE</dc:creator>
  <cp:lastModifiedBy>LABARRE</cp:lastModifiedBy>
  <cp:revision>1</cp:revision>
  <dcterms:modified xsi:type="dcterms:W3CDTF">2020-09-28T07:02:46Z</dcterms:modified>
</cp:coreProperties>
</file>