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633" r:id="rId2"/>
    <p:sldId id="302" r:id="rId3"/>
    <p:sldId id="627" r:id="rId4"/>
    <p:sldId id="636" r:id="rId5"/>
    <p:sldId id="637" r:id="rId6"/>
    <p:sldId id="634" r:id="rId7"/>
    <p:sldId id="638" r:id="rId8"/>
    <p:sldId id="635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48" r:id="rId17"/>
    <p:sldId id="656" r:id="rId18"/>
    <p:sldId id="650" r:id="rId19"/>
    <p:sldId id="651" r:id="rId20"/>
    <p:sldId id="649" r:id="rId21"/>
    <p:sldId id="652" r:id="rId22"/>
    <p:sldId id="653" r:id="rId23"/>
    <p:sldId id="654" r:id="rId24"/>
    <p:sldId id="628" r:id="rId25"/>
    <p:sldId id="655" r:id="rId26"/>
    <p:sldId id="629" r:id="rId27"/>
    <p:sldId id="657" r:id="rId28"/>
    <p:sldId id="660" r:id="rId29"/>
    <p:sldId id="659" r:id="rId30"/>
    <p:sldId id="661" r:id="rId31"/>
    <p:sldId id="658" r:id="rId32"/>
    <p:sldId id="662" r:id="rId33"/>
    <p:sldId id="663" r:id="rId34"/>
    <p:sldId id="631" r:id="rId35"/>
    <p:sldId id="673" r:id="rId36"/>
    <p:sldId id="668" r:id="rId37"/>
    <p:sldId id="669" r:id="rId38"/>
    <p:sldId id="670" r:id="rId39"/>
    <p:sldId id="664" r:id="rId40"/>
    <p:sldId id="672" r:id="rId41"/>
    <p:sldId id="674" r:id="rId42"/>
    <p:sldId id="671" r:id="rId43"/>
    <p:sldId id="675" r:id="rId44"/>
    <p:sldId id="676" r:id="rId45"/>
    <p:sldId id="677" r:id="rId46"/>
    <p:sldId id="678" r:id="rId47"/>
    <p:sldId id="679" r:id="rId48"/>
    <p:sldId id="630" r:id="rId49"/>
    <p:sldId id="665" r:id="rId50"/>
    <p:sldId id="666" r:id="rId51"/>
    <p:sldId id="667" r:id="rId52"/>
    <p:sldId id="647" r:id="rId5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2"/>
    <a:srgbClr val="28F0A4"/>
    <a:srgbClr val="00FB92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/>
    <p:restoredTop sz="94861"/>
  </p:normalViewPr>
  <p:slideViewPr>
    <p:cSldViewPr>
      <p:cViewPr varScale="1">
        <p:scale>
          <a:sx n="82" d="100"/>
          <a:sy n="82" d="100"/>
        </p:scale>
        <p:origin x="100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A6EB6-EB2A-954E-9B68-72316979A7A0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620B-C429-1040-ABC0-E1F96040337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91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0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6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334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2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81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3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80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24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8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7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1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2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9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67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55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36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634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14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54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9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59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67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25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75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82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39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34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1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65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39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9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23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39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293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88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520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47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356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40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748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041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1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39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283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341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4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0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9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6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620B-C429-1040-ABC0-E1F9604033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DB12474-4E6A-4978-92DF-1BB80CC3AFFD}" type="datetimeFigureOut">
              <a:rPr lang="en-US" smtClean="0"/>
              <a:pPr/>
              <a:t>9/25/2020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859FF32-99AF-4CBB-80A4-214DA1E0A455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DB12474-4E6A-4978-92DF-1BB80CC3AFFD}" type="datetimeFigureOut">
              <a:rPr lang="en-US" smtClean="0"/>
              <a:pPr/>
              <a:t>9/25/2020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859FF32-99AF-4CBB-80A4-214DA1E0A455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4504"/>
            <a:ext cx="8229600" cy="4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3423"/>
            <a:ext cx="8229600" cy="4524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4AF832-6F0A-E245-AF14-25E0CB166414}"/>
              </a:ext>
            </a:extLst>
          </p:cNvPr>
          <p:cNvSpPr txBox="1"/>
          <p:nvPr/>
        </p:nvSpPr>
        <p:spPr>
          <a:xfrm>
            <a:off x="3527884" y="5183822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Century Schoolbook" panose="02040604050505020304" pitchFamily="18" charset="0"/>
              </a:rPr>
              <a:t>Nipesh Palat Narayanan</a:t>
            </a:r>
          </a:p>
          <a:p>
            <a:pPr algn="ctr"/>
            <a:r>
              <a:rPr lang="en-GB" sz="700" dirty="0">
                <a:latin typeface="Century Schoolbook" panose="02040604050505020304" pitchFamily="18" charset="0"/>
              </a:rPr>
              <a:t>Postdoctoral Researcher</a:t>
            </a:r>
          </a:p>
          <a:p>
            <a:pPr algn="ctr"/>
            <a:r>
              <a:rPr lang="en-GB" sz="700" dirty="0">
                <a:latin typeface="Century Schoolbook" panose="02040604050505020304" pitchFamily="18" charset="0"/>
              </a:rPr>
              <a:t>University of Colombo, Sri Lanka</a:t>
            </a:r>
          </a:p>
          <a:p>
            <a:pPr algn="ctr"/>
            <a:r>
              <a:rPr lang="en-GB" sz="700" dirty="0">
                <a:latin typeface="Century Schoolbook" panose="02040604050505020304" pitchFamily="18" charset="0"/>
              </a:rPr>
              <a:t>https://</a:t>
            </a:r>
            <a:r>
              <a:rPr lang="en-GB" sz="700" dirty="0" err="1">
                <a:latin typeface="Century Schoolbook" panose="02040604050505020304" pitchFamily="18" charset="0"/>
              </a:rPr>
              <a:t>bathpacket.wordpress.com</a:t>
            </a:r>
            <a:endParaRPr lang="en-GB" sz="700" dirty="0">
              <a:latin typeface="Century Schoolbook" panose="02040604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914CF-293D-9F49-815A-35F998B79E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993404"/>
            <a:ext cx="3056696" cy="2808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959C8-84D5-C648-BF27-880161DE0EBA}"/>
              </a:ext>
            </a:extLst>
          </p:cNvPr>
          <p:cNvSpPr txBox="1"/>
          <p:nvPr/>
        </p:nvSpPr>
        <p:spPr>
          <a:xfrm>
            <a:off x="1723537" y="463233"/>
            <a:ext cx="5696926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3600" b="1" i="1" dirty="0">
                <a:solidFill>
                  <a:srgbClr val="800002"/>
                </a:solidFill>
                <a:latin typeface="Century Schoolbook" panose="02040604050505020304" pitchFamily="18" charset="0"/>
              </a:rPr>
              <a:t>Bath</a:t>
            </a:r>
            <a:r>
              <a:rPr lang="en-IN" sz="36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 Packets</a:t>
            </a:r>
          </a:p>
          <a:p>
            <a:pPr algn="ctr"/>
            <a:r>
              <a:rPr lang="en-IN" sz="2000" i="1" dirty="0">
                <a:latin typeface="Century Schoolbook" panose="02040604050505020304" pitchFamily="18" charset="0"/>
              </a:rPr>
              <a:t>and gendered urban experience in Colombo </a:t>
            </a:r>
          </a:p>
          <a:p>
            <a:pPr algn="ctr"/>
            <a:r>
              <a:rPr lang="en-IN" i="1" dirty="0">
                <a:latin typeface="Century Schoolbook" panose="02040604050505020304" pitchFamily="18" charset="0"/>
              </a:rPr>
              <a:t> </a:t>
            </a:r>
            <a:endParaRPr lang="en-GB" sz="2000" i="1" dirty="0">
              <a:latin typeface="Century Schoolbook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F83A2-B372-E544-8446-2091EFE962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57" y="5253377"/>
            <a:ext cx="1589543" cy="4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F45916-14AC-C14C-8188-B644E4E64503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8883903-EFF4-5949-BB2B-E7A7CA493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20961" y="2015936"/>
            <a:ext cx="2588418" cy="2701573"/>
          </a:xfrm>
          <a:prstGeom prst="rect">
            <a:avLst/>
          </a:prstGeom>
        </p:spPr>
      </p:pic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1D683C77-2ADC-8548-8DF7-03F0341343A4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57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1. Principal condiment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Meat (beef, pork, chicken), Fish, Egg or vegetarian option</a:t>
            </a:r>
            <a:endParaRPr lang="en-GB" sz="1200" i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5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2. Dal (Parippu)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Split Red-Lentils</a:t>
            </a:r>
            <a:endParaRPr lang="en-GB" sz="1200" i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3. Vegetable 1</a:t>
            </a: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4. Vegetable 2</a:t>
            </a: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5. Raw condiment</a:t>
            </a:r>
          </a:p>
          <a:p>
            <a:pPr marL="0" indent="0" algn="r">
              <a:buNone/>
            </a:pPr>
            <a:r>
              <a:rPr lang="en-GB" sz="1400" i="1" dirty="0" err="1">
                <a:solidFill>
                  <a:schemeClr val="bg1"/>
                </a:solidFill>
                <a:ea typeface="Comic Sans MS" charset="0"/>
                <a:cs typeface="Comic Sans MS" charset="0"/>
              </a:rPr>
              <a:t>Sambol</a:t>
            </a:r>
            <a:endParaRPr lang="en-GB" sz="1200" i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	</a:t>
            </a: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Rice</a:t>
            </a:r>
            <a:endParaRPr lang="en-GB" sz="1200" i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dirty="0">
              <a:ea typeface="Comic Sans MS" charset="0"/>
              <a:cs typeface="Comic Sans MS" charset="0"/>
            </a:endParaRP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7C23C0F9-075B-3C4F-A134-F9F56B5E7D7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0" y="3067416"/>
            <a:ext cx="3240362" cy="2335963"/>
          </a:xfrm>
          <a:prstGeom prst="bentConnector3">
            <a:avLst>
              <a:gd name="adj1" fmla="val 124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C298670F-B57F-A248-A142-83388496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141363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77847E-2FB4-5845-94D3-319C40326615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65B491-17CE-9A44-9824-C2585E071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20961" y="2015936"/>
            <a:ext cx="2588418" cy="2701573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F7D54F7-74CC-594D-A44F-3FB91FF6A1AB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57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1. Principal condiment</a:t>
            </a:r>
          </a:p>
          <a:p>
            <a:pPr marL="0" indent="0" algn="r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Meat (beef, pork, chicken), Fish, Egg or vegetarian option</a:t>
            </a:r>
            <a:endParaRPr lang="en-GB" sz="1200" i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5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2. Dal (Parippu)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Split Red-Lentils</a:t>
            </a:r>
            <a:endParaRPr lang="en-GB" sz="1200" i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3. Vegetable 1</a:t>
            </a: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4. Vegetable 2</a:t>
            </a: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5. Raw condiment</a:t>
            </a:r>
          </a:p>
          <a:p>
            <a:pPr marL="0" indent="0" algn="r">
              <a:buNone/>
            </a:pPr>
            <a:r>
              <a:rPr lang="en-GB" sz="1400" i="1" dirty="0" err="1">
                <a:solidFill>
                  <a:schemeClr val="bg1"/>
                </a:solidFill>
                <a:ea typeface="Comic Sans MS" charset="0"/>
                <a:cs typeface="Comic Sans MS" charset="0"/>
              </a:rPr>
              <a:t>Sambol</a:t>
            </a:r>
            <a:endParaRPr lang="en-GB" sz="1200" i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dirty="0">
                <a:ea typeface="Comic Sans MS" charset="0"/>
                <a:cs typeface="Comic Sans MS" charset="0"/>
              </a:rPr>
              <a:t>	</a:t>
            </a: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Rice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dirty="0">
              <a:ea typeface="Comic Sans MS" charset="0"/>
              <a:cs typeface="Comic Sans MS" charset="0"/>
            </a:endParaRP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7CAF65A8-BB14-5943-B4E5-C1DDD94CCA11}"/>
              </a:ext>
            </a:extLst>
          </p:cNvPr>
          <p:cNvCxnSpPr>
            <a:cxnSpLocks/>
          </p:cNvCxnSpPr>
          <p:nvPr/>
        </p:nvCxnSpPr>
        <p:spPr>
          <a:xfrm rot="10800000">
            <a:off x="4572000" y="1489348"/>
            <a:ext cx="2232248" cy="1872208"/>
          </a:xfrm>
          <a:prstGeom prst="bentConnector3">
            <a:avLst>
              <a:gd name="adj1" fmla="val 939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C3DAD2DA-CC3B-F544-ACA5-C70564572CC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0" y="3067416"/>
            <a:ext cx="3240362" cy="2335963"/>
          </a:xfrm>
          <a:prstGeom prst="bentConnector3">
            <a:avLst>
              <a:gd name="adj1" fmla="val 124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F055FB5-E1E7-B345-BA72-20F85050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326902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1FC439-EA15-884F-886A-D78AD3D054AB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C58122-032B-EB42-B6A9-60AB9290B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20961" y="2015936"/>
            <a:ext cx="2588418" cy="2701573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B414883-131C-AF4F-8552-D5580BCBE82A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57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1. Principal condiment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Meat (beef, pork, chicken), Fish, Egg or vegetarian option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5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2. Dal (Parippu)</a:t>
            </a:r>
          </a:p>
          <a:p>
            <a:pPr marL="0" indent="0" algn="r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Split Red-Lentils</a:t>
            </a:r>
            <a:endParaRPr lang="en-GB" sz="1200" i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3. Vegetable 1</a:t>
            </a: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4. Vegetable 2</a:t>
            </a:r>
          </a:p>
          <a:p>
            <a:pPr marL="0" indent="0" algn="r">
              <a:buNone/>
            </a:pP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5. Raw condiment</a:t>
            </a:r>
          </a:p>
          <a:p>
            <a:pPr marL="0" indent="0" algn="r">
              <a:buNone/>
            </a:pPr>
            <a:r>
              <a:rPr lang="en-GB" sz="1400" i="1" dirty="0" err="1">
                <a:solidFill>
                  <a:schemeClr val="bg1"/>
                </a:solidFill>
                <a:ea typeface="Comic Sans MS" charset="0"/>
                <a:cs typeface="Comic Sans MS" charset="0"/>
              </a:rPr>
              <a:t>Sambol</a:t>
            </a:r>
            <a:endParaRPr lang="en-GB" sz="1200" i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dirty="0">
                <a:ea typeface="Comic Sans MS" charset="0"/>
                <a:cs typeface="Comic Sans MS" charset="0"/>
              </a:rPr>
              <a:t>	</a:t>
            </a: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Rice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dirty="0">
              <a:ea typeface="Comic Sans MS" charset="0"/>
              <a:cs typeface="Comic Sans MS" charset="0"/>
            </a:endParaRP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F8436054-C2F3-0745-97D3-BA9EA9E4E367}"/>
              </a:ext>
            </a:extLst>
          </p:cNvPr>
          <p:cNvCxnSpPr>
            <a:cxnSpLocks/>
          </p:cNvCxnSpPr>
          <p:nvPr/>
        </p:nvCxnSpPr>
        <p:spPr>
          <a:xfrm rot="10800000">
            <a:off x="4572000" y="1489348"/>
            <a:ext cx="2232248" cy="1872208"/>
          </a:xfrm>
          <a:prstGeom prst="bentConnector3">
            <a:avLst>
              <a:gd name="adj1" fmla="val 939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49AF97-E501-5046-8709-FC38158225B9}"/>
              </a:ext>
            </a:extLst>
          </p:cNvPr>
          <p:cNvCxnSpPr>
            <a:cxnSpLocks/>
          </p:cNvCxnSpPr>
          <p:nvPr/>
        </p:nvCxnSpPr>
        <p:spPr>
          <a:xfrm flipH="1">
            <a:off x="4572000" y="2425451"/>
            <a:ext cx="2736304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7E6BF408-663C-2C48-A98D-FCD2FAA84C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0" y="3067416"/>
            <a:ext cx="3240362" cy="2335963"/>
          </a:xfrm>
          <a:prstGeom prst="bentConnector3">
            <a:avLst>
              <a:gd name="adj1" fmla="val 124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F66094C-D72B-EA4D-A160-EA98D8D2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216074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687EBC-4572-2A4D-92BD-64BC691C54DD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95E0A0-DDF8-B44A-9E66-1C0EA59C5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20961" y="2015936"/>
            <a:ext cx="2588418" cy="2701573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566B683-8B6D-FD4E-9A07-3AD4DD6EF8FA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57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1. Principal condiment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Meat (beef, pork, chicken), Fish, Egg or vegetarian option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5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2. Dal (Parippu)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Split Red-Lentils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3. Vegetable 1</a:t>
            </a: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4. Vegetable 2</a:t>
            </a: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5. Raw condiment</a:t>
            </a:r>
          </a:p>
          <a:p>
            <a:pPr marL="0" indent="0" algn="r">
              <a:buNone/>
            </a:pPr>
            <a:r>
              <a:rPr lang="en-GB" sz="1400" i="1" dirty="0" err="1">
                <a:solidFill>
                  <a:schemeClr val="bg1"/>
                </a:solidFill>
                <a:ea typeface="Comic Sans MS" charset="0"/>
                <a:cs typeface="Comic Sans MS" charset="0"/>
              </a:rPr>
              <a:t>Sambol</a:t>
            </a:r>
            <a:endParaRPr lang="en-GB" sz="1200" i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dirty="0">
                <a:solidFill>
                  <a:schemeClr val="bg1"/>
                </a:solidFill>
                <a:ea typeface="Comic Sans MS" charset="0"/>
                <a:cs typeface="Comic Sans MS" charset="0"/>
              </a:rPr>
              <a:t>	</a:t>
            </a:r>
            <a:endParaRPr lang="en-GB" sz="14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Rice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dirty="0">
              <a:ea typeface="Comic Sans MS" charset="0"/>
              <a:cs typeface="Comic Sans MS" charset="0"/>
            </a:endParaRP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D887F3F7-21DB-FF45-B978-79753091E547}"/>
              </a:ext>
            </a:extLst>
          </p:cNvPr>
          <p:cNvCxnSpPr>
            <a:cxnSpLocks/>
          </p:cNvCxnSpPr>
          <p:nvPr/>
        </p:nvCxnSpPr>
        <p:spPr>
          <a:xfrm rot="10800000">
            <a:off x="4572000" y="1489348"/>
            <a:ext cx="2232248" cy="1872208"/>
          </a:xfrm>
          <a:prstGeom prst="bentConnector3">
            <a:avLst>
              <a:gd name="adj1" fmla="val 939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251840BA-A056-B048-AFD8-F4459FF138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0" y="2674754"/>
            <a:ext cx="1656186" cy="690346"/>
          </a:xfrm>
          <a:prstGeom prst="bentConnector3">
            <a:avLst>
              <a:gd name="adj1" fmla="val 567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4722C1-18D0-8B4E-8968-17814316648C}"/>
              </a:ext>
            </a:extLst>
          </p:cNvPr>
          <p:cNvCxnSpPr>
            <a:cxnSpLocks/>
          </p:cNvCxnSpPr>
          <p:nvPr/>
        </p:nvCxnSpPr>
        <p:spPr>
          <a:xfrm flipH="1">
            <a:off x="4572000" y="2425451"/>
            <a:ext cx="2736304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62751C-CD62-B44E-BBFA-063147AAB739}"/>
              </a:ext>
            </a:extLst>
          </p:cNvPr>
          <p:cNvCxnSpPr>
            <a:cxnSpLocks/>
          </p:cNvCxnSpPr>
          <p:nvPr/>
        </p:nvCxnSpPr>
        <p:spPr>
          <a:xfrm flipH="1">
            <a:off x="4572000" y="4081636"/>
            <a:ext cx="1656185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CCD6BA59-BF06-554E-AA82-9B171508E3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0" y="3067416"/>
            <a:ext cx="3240362" cy="2335963"/>
          </a:xfrm>
          <a:prstGeom prst="bentConnector3">
            <a:avLst>
              <a:gd name="adj1" fmla="val 124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5E780757-546B-E047-9EC6-FBD51381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227023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9A159-7A02-8149-9C6E-E3313BC53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20961" y="2015936"/>
            <a:ext cx="2588418" cy="2701573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233F90-136E-9441-BBCD-9922D1017114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57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1. Principal condiment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Meat (beef, pork, chicken), Fish, Egg or vegetarian option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5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2. Dal (Parippu)</a:t>
            </a:r>
          </a:p>
          <a:p>
            <a:pPr marL="0" indent="0" algn="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Split Red-Lentils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3. Vegetable 1</a:t>
            </a: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4. Vegetable 2</a:t>
            </a:r>
          </a:p>
          <a:p>
            <a:pPr marL="0" indent="0" algn="r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5. Raw condiment</a:t>
            </a:r>
          </a:p>
          <a:p>
            <a:pPr marL="0" indent="0" algn="r">
              <a:buNone/>
            </a:pPr>
            <a:r>
              <a:rPr lang="en-GB" sz="1400" i="1" dirty="0" err="1">
                <a:ea typeface="Comic Sans MS" charset="0"/>
                <a:cs typeface="Comic Sans MS" charset="0"/>
              </a:rPr>
              <a:t>Sambol</a:t>
            </a:r>
            <a:endParaRPr lang="en-GB" sz="1200" i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dirty="0">
                <a:ea typeface="Comic Sans MS" charset="0"/>
                <a:cs typeface="Comic Sans MS" charset="0"/>
              </a:rPr>
              <a:t>	</a:t>
            </a: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Rice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r">
              <a:buNone/>
            </a:pPr>
            <a:endParaRPr lang="en-GB" sz="1400" dirty="0">
              <a:ea typeface="Comic Sans MS" charset="0"/>
              <a:cs typeface="Comic Sans MS" charset="0"/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784EC58C-36E7-F146-BAEA-191C48673E08}"/>
              </a:ext>
            </a:extLst>
          </p:cNvPr>
          <p:cNvCxnSpPr>
            <a:cxnSpLocks/>
          </p:cNvCxnSpPr>
          <p:nvPr/>
        </p:nvCxnSpPr>
        <p:spPr>
          <a:xfrm rot="10800000">
            <a:off x="4572000" y="1489348"/>
            <a:ext cx="2232248" cy="1872208"/>
          </a:xfrm>
          <a:prstGeom prst="bentConnector3">
            <a:avLst>
              <a:gd name="adj1" fmla="val 939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F4E45CAD-AB09-9746-9D2B-F02A57588C38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 flipV="1">
            <a:off x="4572000" y="2674754"/>
            <a:ext cx="1656186" cy="690346"/>
          </a:xfrm>
          <a:prstGeom prst="bentConnector3">
            <a:avLst>
              <a:gd name="adj1" fmla="val 567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9E6FB05-6ECC-4744-B9A6-E2D3C2D4B4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4" y="4003519"/>
            <a:ext cx="2880317" cy="679979"/>
          </a:xfrm>
          <a:prstGeom prst="bentConnector3">
            <a:avLst>
              <a:gd name="adj1" fmla="val 535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B4F5EE-547A-CF45-B300-385210329AC8}"/>
              </a:ext>
            </a:extLst>
          </p:cNvPr>
          <p:cNvCxnSpPr>
            <a:cxnSpLocks/>
          </p:cNvCxnSpPr>
          <p:nvPr/>
        </p:nvCxnSpPr>
        <p:spPr>
          <a:xfrm flipH="1">
            <a:off x="4572000" y="2425451"/>
            <a:ext cx="2736304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CF1191-E9D7-AE42-A621-8B442ABDCB57}"/>
              </a:ext>
            </a:extLst>
          </p:cNvPr>
          <p:cNvCxnSpPr>
            <a:cxnSpLocks/>
          </p:cNvCxnSpPr>
          <p:nvPr/>
        </p:nvCxnSpPr>
        <p:spPr>
          <a:xfrm flipH="1">
            <a:off x="4572000" y="4081636"/>
            <a:ext cx="1656185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CC9EC472-826D-BB45-A670-60822CDB14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0" y="3067416"/>
            <a:ext cx="3240362" cy="2335963"/>
          </a:xfrm>
          <a:prstGeom prst="bentConnector3">
            <a:avLst>
              <a:gd name="adj1" fmla="val 124"/>
            </a:avLst>
          </a:prstGeom>
          <a:ln w="12700">
            <a:solidFill>
              <a:srgbClr val="FF0000"/>
            </a:solidFill>
            <a:prstDash val="dash"/>
            <a:headEnd type="oval" w="lg" len="lg"/>
            <a:tailEnd type="arrow" w="lg" len="lg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A0DB892-2297-C74D-9E01-2755A03E9563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3492EF4-B21C-BE4A-BBAC-46E02B5B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416512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8E8DB-7B1C-0B49-AF38-FD859152AB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19" y="3001517"/>
            <a:ext cx="8334260" cy="26918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A6DC43-46CD-DC44-AB74-EE9BEABF1DFE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C5EA96-3BB4-2E47-AAB3-DF1CF20B58DE}"/>
              </a:ext>
            </a:extLst>
          </p:cNvPr>
          <p:cNvSpPr txBox="1"/>
          <p:nvPr/>
        </p:nvSpPr>
        <p:spPr>
          <a:xfrm>
            <a:off x="718598" y="1561356"/>
            <a:ext cx="84254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Schoolbook" panose="02040604050505020304" pitchFamily="18" charset="0"/>
              </a:rPr>
              <a:t>“</a:t>
            </a:r>
            <a:r>
              <a:rPr lang="en-US" sz="28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Eaten </a:t>
            </a:r>
            <a:r>
              <a:rPr lang="en-US" sz="2400" b="1" dirty="0">
                <a:latin typeface="Century Schoolbook" panose="02040604050505020304" pitchFamily="18" charset="0"/>
              </a:rPr>
              <a:t>and</a:t>
            </a:r>
            <a:r>
              <a:rPr lang="en-US" sz="28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 produced </a:t>
            </a:r>
            <a:r>
              <a:rPr lang="en-US" sz="2400" b="1" dirty="0">
                <a:latin typeface="Century Schoolbook" panose="02040604050505020304" pitchFamily="18" charset="0"/>
              </a:rPr>
              <a:t>by a wide range of people…” </a:t>
            </a:r>
            <a:endParaRPr lang="en-GB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Intent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behind investigating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</p:spTree>
    <p:extLst>
      <p:ext uri="{BB962C8B-B14F-4D97-AF65-F5344CB8AC3E}">
        <p14:creationId xmlns:p14="http://schemas.microsoft.com/office/powerpoint/2010/main" val="26999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Intent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behind investigating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D6D5CD-B993-8F4E-9222-2C5C4B168380}"/>
              </a:ext>
            </a:extLst>
          </p:cNvPr>
          <p:cNvSpPr/>
          <p:nvPr/>
        </p:nvSpPr>
        <p:spPr>
          <a:xfrm>
            <a:off x="1799692" y="1201316"/>
            <a:ext cx="5544616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Eurocentric Urban Understanding (&amp; Urban Theory)</a:t>
            </a: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Our urban understanding is biased – Eurocentric (North Atlantic)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F2ED2-F608-AC4C-A273-5EEA146B49DB}"/>
              </a:ext>
            </a:extLst>
          </p:cNvPr>
          <p:cNvSpPr txBox="1"/>
          <p:nvPr/>
        </p:nvSpPr>
        <p:spPr>
          <a:xfrm>
            <a:off x="718598" y="5305772"/>
            <a:ext cx="842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Connell, R. 2011. </a:t>
            </a:r>
            <a:r>
              <a:rPr lang="en-US" sz="1000" i="1" dirty="0"/>
              <a:t>Southern theory: the global dynamics of knowledge in social science</a:t>
            </a:r>
            <a:r>
              <a:rPr lang="en-US" sz="1000" dirty="0"/>
              <a:t> Reprinted. Cambridge: Polity Press.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207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Intent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behind investigating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D6D5CD-B993-8F4E-9222-2C5C4B168380}"/>
              </a:ext>
            </a:extLst>
          </p:cNvPr>
          <p:cNvSpPr/>
          <p:nvPr/>
        </p:nvSpPr>
        <p:spPr>
          <a:xfrm>
            <a:off x="1799692" y="1201316"/>
            <a:ext cx="5544616" cy="9727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Eurocentric Urban Understanding (&amp; Urban Theory)</a:t>
            </a:r>
          </a:p>
          <a:p>
            <a:pPr algn="ctr"/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urban understanding is biased – Eurocentric (North Atlantic)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630B1EC-E8ED-8F45-B248-CAC62CFA008E}"/>
              </a:ext>
            </a:extLst>
          </p:cNvPr>
          <p:cNvSpPr/>
          <p:nvPr/>
        </p:nvSpPr>
        <p:spPr>
          <a:xfrm>
            <a:off x="1796758" y="2641476"/>
            <a:ext cx="5544616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Provincialize: Understand Cities in Their Own Right </a:t>
            </a: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Not in comparison to Eurocentric urban theory emanating from cities like London, Paris, &amp; New York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F97AF5-9178-494E-9C2D-200A8C76D482}"/>
              </a:ext>
            </a:extLst>
          </p:cNvPr>
          <p:cNvCxnSpPr>
            <a:cxnSpLocks/>
            <a:stCxn id="2" idx="2"/>
            <a:endCxn id="19" idx="0"/>
          </p:cNvCxnSpPr>
          <p:nvPr/>
        </p:nvCxnSpPr>
        <p:spPr>
          <a:xfrm flipH="1">
            <a:off x="4569066" y="2174098"/>
            <a:ext cx="2934" cy="467378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A0CE6B7-1C3A-464F-9596-93EDB30ABF2F}"/>
              </a:ext>
            </a:extLst>
          </p:cNvPr>
          <p:cNvSpPr txBox="1"/>
          <p:nvPr/>
        </p:nvSpPr>
        <p:spPr>
          <a:xfrm>
            <a:off x="718598" y="5305772"/>
            <a:ext cx="842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Palat Narayanan, N. 2020. Southern Theory without a North: City Conceptualization as the Theoretical Metropolis. </a:t>
            </a:r>
            <a:r>
              <a:rPr lang="en-US" sz="1000" i="1" dirty="0"/>
              <a:t>Annals of the American Association of Geographers</a:t>
            </a:r>
            <a:r>
              <a:rPr lang="en-US" sz="1000" dirty="0"/>
              <a:t> :1–13.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141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Intent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behind investigating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D6D5CD-B993-8F4E-9222-2C5C4B168380}"/>
              </a:ext>
            </a:extLst>
          </p:cNvPr>
          <p:cNvSpPr/>
          <p:nvPr/>
        </p:nvSpPr>
        <p:spPr>
          <a:xfrm>
            <a:off x="1799692" y="1201316"/>
            <a:ext cx="5544616" cy="9727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Eurocentric Urban Understanding (&amp; Urban Theory)</a:t>
            </a:r>
          </a:p>
          <a:p>
            <a:pPr algn="ctr"/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urban understanding is biased – Eurocentric (North Atlantic)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630B1EC-E8ED-8F45-B248-CAC62CFA008E}"/>
              </a:ext>
            </a:extLst>
          </p:cNvPr>
          <p:cNvSpPr/>
          <p:nvPr/>
        </p:nvSpPr>
        <p:spPr>
          <a:xfrm>
            <a:off x="1796758" y="2641476"/>
            <a:ext cx="5544616" cy="9727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Provincialize: Understand Cities in Their Own Right </a:t>
            </a:r>
          </a:p>
          <a:p>
            <a:pPr algn="ctr"/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in comparison to Eurocentric urban theory emanating from cities like London, Paris, &amp; New York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4A1BEDE-F693-5746-989C-809DEE7D6027}"/>
              </a:ext>
            </a:extLst>
          </p:cNvPr>
          <p:cNvSpPr/>
          <p:nvPr/>
        </p:nvSpPr>
        <p:spPr>
          <a:xfrm>
            <a:off x="1799692" y="4153644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Urban Understanding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427D188-24B6-0C4E-8335-E4FB97A95A88}"/>
              </a:ext>
            </a:extLst>
          </p:cNvPr>
          <p:cNvSpPr/>
          <p:nvPr/>
        </p:nvSpPr>
        <p:spPr>
          <a:xfrm>
            <a:off x="5289146" y="4153644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Food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D19B1F-B088-AA41-8573-EDEE5EC01A39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3851920" y="4640035"/>
            <a:ext cx="1437226" cy="0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9BD5B4-52B9-7745-B50A-9009F1C043A9}"/>
              </a:ext>
            </a:extLst>
          </p:cNvPr>
          <p:cNvSpPr txBox="1"/>
          <p:nvPr/>
        </p:nvSpPr>
        <p:spPr>
          <a:xfrm>
            <a:off x="4364523" y="4380877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/>
              <a:t>via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F97AF5-9178-494E-9C2D-200A8C76D482}"/>
              </a:ext>
            </a:extLst>
          </p:cNvPr>
          <p:cNvCxnSpPr>
            <a:cxnSpLocks/>
            <a:stCxn id="2" idx="2"/>
            <a:endCxn id="19" idx="0"/>
          </p:cNvCxnSpPr>
          <p:nvPr/>
        </p:nvCxnSpPr>
        <p:spPr>
          <a:xfrm flipH="1">
            <a:off x="4569066" y="2174098"/>
            <a:ext cx="2934" cy="4673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00996C1-D015-FB42-B817-FBF954E453AB}"/>
              </a:ext>
            </a:extLst>
          </p:cNvPr>
          <p:cNvSpPr txBox="1"/>
          <p:nvPr/>
        </p:nvSpPr>
        <p:spPr>
          <a:xfrm>
            <a:off x="718598" y="5305772"/>
            <a:ext cx="842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Palat Narayanan, N., and R. Véron. 2018. Informal production of the city: Momos, migrants, and an urban village in Delhi. </a:t>
            </a:r>
            <a:r>
              <a:rPr lang="en-US" sz="1000" i="1" dirty="0"/>
              <a:t>Environment and Planning D: Society and Space</a:t>
            </a:r>
            <a:r>
              <a:rPr lang="en-US" sz="1000" dirty="0"/>
              <a:t> 36 (6):1026–1044.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980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0800000" flipV="1">
            <a:off x="1691678" y="5089747"/>
            <a:ext cx="4320482" cy="456163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. Conclusion</a:t>
            </a:r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Contents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 rot="10800000" flipV="1">
            <a:off x="1691679" y="3008958"/>
            <a:ext cx="3528391" cy="352597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Gendered Urban Experience</a:t>
            </a:r>
          </a:p>
        </p:txBody>
      </p:sp>
      <p:sp>
        <p:nvSpPr>
          <p:cNvPr id="26" name="Rounded Rectangle 25"/>
          <p:cNvSpPr/>
          <p:nvPr/>
        </p:nvSpPr>
        <p:spPr>
          <a:xfrm rot="10800000" flipV="1">
            <a:off x="2123727" y="3577579"/>
            <a:ext cx="3096343" cy="36004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Making </a:t>
            </a:r>
            <a:r>
              <a:rPr lang="en-US" sz="1400" i="1" dirty="0">
                <a:solidFill>
                  <a:schemeClr val="tx1"/>
                </a:solidFill>
              </a:rPr>
              <a:t>Bath</a:t>
            </a:r>
            <a:r>
              <a:rPr lang="en-US" sz="1400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7" name="Rounded Rectangle 26"/>
          <p:cNvSpPr/>
          <p:nvPr/>
        </p:nvSpPr>
        <p:spPr>
          <a:xfrm rot="10800000" flipV="1">
            <a:off x="2123726" y="4225652"/>
            <a:ext cx="3096344" cy="36004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Selling </a:t>
            </a:r>
            <a:r>
              <a:rPr lang="en-US" sz="1400" i="1" dirty="0">
                <a:solidFill>
                  <a:schemeClr val="tx1"/>
                </a:solidFill>
              </a:rPr>
              <a:t>Bath </a:t>
            </a:r>
            <a:r>
              <a:rPr lang="en-US" sz="1400" dirty="0">
                <a:solidFill>
                  <a:schemeClr val="tx1"/>
                </a:solidFill>
              </a:rPr>
              <a:t>Packets</a:t>
            </a:r>
          </a:p>
        </p:txBody>
      </p:sp>
      <p:sp>
        <p:nvSpPr>
          <p:cNvPr id="29" name="Rounded Rectangle 28"/>
          <p:cNvSpPr/>
          <p:nvPr/>
        </p:nvSpPr>
        <p:spPr>
          <a:xfrm rot="10800000" flipV="1">
            <a:off x="1691680" y="2065411"/>
            <a:ext cx="4320480" cy="648077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 Methods</a:t>
            </a:r>
          </a:p>
        </p:txBody>
      </p:sp>
      <p:sp>
        <p:nvSpPr>
          <p:cNvPr id="30" name="Rounded Rectangle 29"/>
          <p:cNvSpPr/>
          <p:nvPr/>
        </p:nvSpPr>
        <p:spPr>
          <a:xfrm rot="10800000" flipV="1">
            <a:off x="1691680" y="955236"/>
            <a:ext cx="4320480" cy="958721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 Position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-7434" y="1913957"/>
            <a:ext cx="6019594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2713488"/>
            <a:ext cx="6012160" cy="14273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-7434" y="5089747"/>
            <a:ext cx="6019594" cy="4012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42E3143-2D7C-7F47-9C24-4D73A697DC2B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6D8CE8C-30AB-8A43-986D-179B6DCC118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</p:spTree>
    <p:extLst>
      <p:ext uri="{BB962C8B-B14F-4D97-AF65-F5344CB8AC3E}">
        <p14:creationId xmlns:p14="http://schemas.microsoft.com/office/powerpoint/2010/main" val="170931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Understanding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Colombo in its own right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D8BA76-A612-054F-A0F1-62A62930FF40}"/>
              </a:ext>
            </a:extLst>
          </p:cNvPr>
          <p:cNvSpPr/>
          <p:nvPr/>
        </p:nvSpPr>
        <p:spPr>
          <a:xfrm>
            <a:off x="1835696" y="941176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Understanding Colombo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BA17B4-9108-6941-B765-DC603CF84484}"/>
              </a:ext>
            </a:extLst>
          </p:cNvPr>
          <p:cNvSpPr/>
          <p:nvPr/>
        </p:nvSpPr>
        <p:spPr>
          <a:xfrm>
            <a:off x="5325150" y="941176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</a:rPr>
              <a:t>Bath</a:t>
            </a:r>
            <a:r>
              <a:rPr lang="en-GB" sz="1600" b="1" dirty="0">
                <a:solidFill>
                  <a:schemeClr val="tx1"/>
                </a:solidFill>
              </a:rPr>
              <a:t> Packets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30E5F2-FAF2-F444-83D8-ACACEE6FBF6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887924" y="1427567"/>
            <a:ext cx="1437226" cy="0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885496-31FD-AF46-B22D-AEABE1A04B65}"/>
              </a:ext>
            </a:extLst>
          </p:cNvPr>
          <p:cNvSpPr txBox="1"/>
          <p:nvPr/>
        </p:nvSpPr>
        <p:spPr>
          <a:xfrm>
            <a:off x="4400527" y="1168409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/>
              <a:t>via</a:t>
            </a:r>
          </a:p>
        </p:txBody>
      </p:sp>
    </p:spTree>
    <p:extLst>
      <p:ext uri="{BB962C8B-B14F-4D97-AF65-F5344CB8AC3E}">
        <p14:creationId xmlns:p14="http://schemas.microsoft.com/office/powerpoint/2010/main" val="319701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Understanding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Colombo in its own right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D8BA76-A612-054F-A0F1-62A62930FF40}"/>
              </a:ext>
            </a:extLst>
          </p:cNvPr>
          <p:cNvSpPr/>
          <p:nvPr/>
        </p:nvSpPr>
        <p:spPr>
          <a:xfrm>
            <a:off x="1835696" y="941176"/>
            <a:ext cx="2052228" cy="9727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Colombo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BA17B4-9108-6941-B765-DC603CF84484}"/>
              </a:ext>
            </a:extLst>
          </p:cNvPr>
          <p:cNvSpPr/>
          <p:nvPr/>
        </p:nvSpPr>
        <p:spPr>
          <a:xfrm>
            <a:off x="5325150" y="941176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</a:rPr>
              <a:t>Bath</a:t>
            </a:r>
            <a:r>
              <a:rPr lang="en-GB" sz="1600" b="1" dirty="0">
                <a:solidFill>
                  <a:schemeClr val="tx1"/>
                </a:solidFill>
              </a:rPr>
              <a:t> Packets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30E5F2-FAF2-F444-83D8-ACACEE6FBF6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887924" y="1427567"/>
            <a:ext cx="143722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885496-31FD-AF46-B22D-AEABE1A04B65}"/>
              </a:ext>
            </a:extLst>
          </p:cNvPr>
          <p:cNvSpPr txBox="1"/>
          <p:nvPr/>
        </p:nvSpPr>
        <p:spPr>
          <a:xfrm>
            <a:off x="4400527" y="1168409"/>
            <a:ext cx="4090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8212A7D-7F1B-A94C-89B3-07B3C38E9F02}"/>
              </a:ext>
            </a:extLst>
          </p:cNvPr>
          <p:cNvSpPr/>
          <p:nvPr/>
        </p:nvSpPr>
        <p:spPr>
          <a:xfrm>
            <a:off x="5323608" y="2496113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</a:rPr>
              <a:t>Bath</a:t>
            </a:r>
            <a:r>
              <a:rPr lang="en-GB" sz="1600" b="1" dirty="0">
                <a:solidFill>
                  <a:schemeClr val="tx1"/>
                </a:solidFill>
              </a:rPr>
              <a:t> Packets</a:t>
            </a: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Imitates the cultural practices of parcelled rice &amp; curry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209D60-4BC9-C64E-8209-17AE4DD9837E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 flipH="1">
            <a:off x="6349722" y="1913958"/>
            <a:ext cx="1542" cy="582155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7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Understanding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Colombo in its own right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D8BA76-A612-054F-A0F1-62A62930FF40}"/>
              </a:ext>
            </a:extLst>
          </p:cNvPr>
          <p:cNvSpPr/>
          <p:nvPr/>
        </p:nvSpPr>
        <p:spPr>
          <a:xfrm>
            <a:off x="1835696" y="941176"/>
            <a:ext cx="2052228" cy="9727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Colombo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BA17B4-9108-6941-B765-DC603CF84484}"/>
              </a:ext>
            </a:extLst>
          </p:cNvPr>
          <p:cNvSpPr/>
          <p:nvPr/>
        </p:nvSpPr>
        <p:spPr>
          <a:xfrm>
            <a:off x="5325150" y="941176"/>
            <a:ext cx="2052228" cy="9727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Bath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Packets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30E5F2-FAF2-F444-83D8-ACACEE6FBF6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887924" y="1427567"/>
            <a:ext cx="143722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885496-31FD-AF46-B22D-AEABE1A04B65}"/>
              </a:ext>
            </a:extLst>
          </p:cNvPr>
          <p:cNvSpPr txBox="1"/>
          <p:nvPr/>
        </p:nvSpPr>
        <p:spPr>
          <a:xfrm>
            <a:off x="4400527" y="1168409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8212A7D-7F1B-A94C-89B3-07B3C38E9F02}"/>
              </a:ext>
            </a:extLst>
          </p:cNvPr>
          <p:cNvSpPr/>
          <p:nvPr/>
        </p:nvSpPr>
        <p:spPr>
          <a:xfrm>
            <a:off x="5323608" y="2496113"/>
            <a:ext cx="2052228" cy="97278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Bath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Packets</a:t>
            </a:r>
          </a:p>
          <a:p>
            <a:pPr algn="ctr"/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Imitates the cultural practices of parcelled rice &amp; curry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49673A9-D925-9C41-8805-114774401331}"/>
              </a:ext>
            </a:extLst>
          </p:cNvPr>
          <p:cNvSpPr/>
          <p:nvPr/>
        </p:nvSpPr>
        <p:spPr>
          <a:xfrm>
            <a:off x="5325150" y="3955285"/>
            <a:ext cx="2050686" cy="1090680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Cultural Practices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Spatial Urban Experiences</a:t>
            </a:r>
            <a:endParaRPr lang="en-GB" sz="1200" i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209D60-4BC9-C64E-8209-17AE4DD9837E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 flipH="1">
            <a:off x="6349722" y="1913958"/>
            <a:ext cx="1542" cy="58215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704BE0-4030-284C-8546-5C8413D7DCF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349722" y="3468895"/>
            <a:ext cx="771" cy="486390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18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Understanding</a:t>
            </a:r>
            <a:r>
              <a:rPr lang="en-IN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Colombo in its own right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D8BA76-A612-054F-A0F1-62A62930FF40}"/>
              </a:ext>
            </a:extLst>
          </p:cNvPr>
          <p:cNvSpPr/>
          <p:nvPr/>
        </p:nvSpPr>
        <p:spPr>
          <a:xfrm>
            <a:off x="1835696" y="941176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Understanding Colombo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BA17B4-9108-6941-B765-DC603CF84484}"/>
              </a:ext>
            </a:extLst>
          </p:cNvPr>
          <p:cNvSpPr/>
          <p:nvPr/>
        </p:nvSpPr>
        <p:spPr>
          <a:xfrm>
            <a:off x="5325150" y="941176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Bath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Packets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30E5F2-FAF2-F444-83D8-ACACEE6FBF6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887924" y="1427567"/>
            <a:ext cx="1437226" cy="0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885496-31FD-AF46-B22D-AEABE1A04B65}"/>
              </a:ext>
            </a:extLst>
          </p:cNvPr>
          <p:cNvSpPr txBox="1"/>
          <p:nvPr/>
        </p:nvSpPr>
        <p:spPr>
          <a:xfrm>
            <a:off x="4400527" y="1168409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8212A7D-7F1B-A94C-89B3-07B3C38E9F02}"/>
              </a:ext>
            </a:extLst>
          </p:cNvPr>
          <p:cNvSpPr/>
          <p:nvPr/>
        </p:nvSpPr>
        <p:spPr>
          <a:xfrm>
            <a:off x="5323608" y="2496113"/>
            <a:ext cx="2052228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Bath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Packets</a:t>
            </a:r>
          </a:p>
          <a:p>
            <a:pPr algn="ctr"/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Imitates the cultural practices of parcelled rice &amp; curry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49673A9-D925-9C41-8805-114774401331}"/>
              </a:ext>
            </a:extLst>
          </p:cNvPr>
          <p:cNvSpPr/>
          <p:nvPr/>
        </p:nvSpPr>
        <p:spPr>
          <a:xfrm>
            <a:off x="5325150" y="3955285"/>
            <a:ext cx="2050686" cy="1090680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Cultural Practices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Spatial Urban Experiences</a:t>
            </a:r>
            <a:endParaRPr lang="en-GB" sz="1200" i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209D60-4BC9-C64E-8209-17AE4DD9837E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 flipH="1">
            <a:off x="6349722" y="1913958"/>
            <a:ext cx="1542" cy="582155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704BE0-4030-284C-8546-5C8413D7DCF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349722" y="3468895"/>
            <a:ext cx="771" cy="486390"/>
          </a:xfrm>
          <a:prstGeom prst="straightConnector1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EE78C5F5-F7AA-BC44-ACF3-DD890678534B}"/>
              </a:ext>
            </a:extLst>
          </p:cNvPr>
          <p:cNvCxnSpPr>
            <a:cxnSpLocks/>
            <a:stCxn id="25" idx="1"/>
            <a:endCxn id="11" idx="2"/>
          </p:cNvCxnSpPr>
          <p:nvPr/>
        </p:nvCxnSpPr>
        <p:spPr>
          <a:xfrm rot="10800000">
            <a:off x="2861810" y="1913959"/>
            <a:ext cx="2463340" cy="2586667"/>
          </a:xfrm>
          <a:prstGeom prst="bentConnector2">
            <a:avLst/>
          </a:prstGeom>
          <a:ln w="19050">
            <a:solidFill>
              <a:srgbClr val="800002"/>
            </a:solidFill>
            <a:prstDash val="dash"/>
            <a:headEnd type="none" w="med" len="med"/>
            <a:tailEnd type="arrow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33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Methods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Methods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0CCCB72-4504-424C-853F-56FA8741784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C165FB-F430-F444-AEDE-8FF77E9965BD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2CE5CC9-B3FF-1C43-80BB-9D4C038F896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40098" y="1289814"/>
            <a:ext cx="1011523" cy="383367"/>
          </a:xfrm>
          <a:prstGeom prst="roundRect">
            <a:avLst/>
          </a:prstGeom>
          <a:noFill/>
          <a:ln w="19050" cmpd="sng"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Urban</a:t>
            </a:r>
            <a:endParaRPr lang="en-IN" sz="1167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30A7C16-BAA2-0E44-B1F2-3982539192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88869" y="1289814"/>
            <a:ext cx="1011523" cy="383367"/>
          </a:xfrm>
          <a:prstGeom prst="roundRect">
            <a:avLst/>
          </a:prstGeom>
          <a:noFill/>
          <a:ln w="19050" cmpd="sng"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Food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724A31A-4B27-874E-B812-B389EE92B249}"/>
              </a:ext>
            </a:extLst>
          </p:cNvPr>
          <p:cNvCxnSpPr>
            <a:stCxn id="34" idx="1"/>
            <a:endCxn id="28" idx="3"/>
          </p:cNvCxnSpPr>
          <p:nvPr/>
        </p:nvCxnSpPr>
        <p:spPr>
          <a:xfrm flipH="1">
            <a:off x="6351621" y="1481498"/>
            <a:ext cx="737248" cy="0"/>
          </a:xfrm>
          <a:prstGeom prst="straightConnector1">
            <a:avLst/>
          </a:prstGeom>
          <a:ln>
            <a:solidFill>
              <a:srgbClr val="80000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50F846B-AD3E-BA4B-8D3A-6E9527288698}"/>
              </a:ext>
            </a:extLst>
          </p:cNvPr>
          <p:cNvSpPr>
            <a:spLocks noGrp="1"/>
          </p:cNvSpPr>
          <p:nvPr/>
        </p:nvSpPr>
        <p:spPr>
          <a:xfrm>
            <a:off x="5436096" y="2362257"/>
            <a:ext cx="2671675" cy="1657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i="1" dirty="0">
                <a:ea typeface="Comic Sans MS" charset="0"/>
                <a:cs typeface="Comic Sans MS" charset="0"/>
              </a:rPr>
              <a:t>Two Cases        </a:t>
            </a:r>
          </a:p>
          <a:p>
            <a:pPr marL="0" indent="0" algn="ctr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Dinithi</a:t>
            </a:r>
          </a:p>
          <a:p>
            <a:pPr marL="0" indent="0" algn="ctr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 algn="ctr">
              <a:buNone/>
            </a:pPr>
            <a:endParaRPr lang="en-GB" sz="800" i="1" dirty="0">
              <a:ea typeface="Comic Sans MS" charset="0"/>
              <a:cs typeface="Comic Sans MS" charset="0"/>
            </a:endParaRPr>
          </a:p>
          <a:p>
            <a:pPr marL="0" indent="0" algn="ctr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(Selling bath packets in a central Colombo district)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4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Methods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Methods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0CCCB72-4504-424C-853F-56FA8741784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C165FB-F430-F444-AEDE-8FF77E9965BD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DCC74E38-70B5-9D43-8C45-63D05D0A124F}"/>
              </a:ext>
            </a:extLst>
          </p:cNvPr>
          <p:cNvSpPr>
            <a:spLocks noGrp="1"/>
          </p:cNvSpPr>
          <p:nvPr/>
        </p:nvSpPr>
        <p:spPr>
          <a:xfrm>
            <a:off x="934621" y="2997869"/>
            <a:ext cx="8118237" cy="2595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Semi-structured Interviews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Producers and Sellers (20 nos.)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Qualitative Surveys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Producers, Sellers, and Buyers (50 nos.)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Participant Observation</a:t>
            </a:r>
            <a:endParaRPr lang="en-GB" sz="1600" dirty="0">
              <a:ea typeface="Comic Sans MS" charset="0"/>
              <a:cs typeface="Comic Sans MS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2C4FF1-7E53-EB4D-BDD7-9F6A56BC40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40098" y="1289814"/>
            <a:ext cx="1011523" cy="383367"/>
          </a:xfrm>
          <a:prstGeom prst="roundRect">
            <a:avLst/>
          </a:prstGeom>
          <a:noFill/>
          <a:ln w="19050" cmpd="sng"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Urban</a:t>
            </a:r>
            <a:endParaRPr lang="en-IN" sz="1167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FC25C0F-D254-5A41-B06A-E9D4D0D9E6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88869" y="1289814"/>
            <a:ext cx="1011523" cy="383367"/>
          </a:xfrm>
          <a:prstGeom prst="roundRect">
            <a:avLst/>
          </a:prstGeom>
          <a:noFill/>
          <a:ln w="19050" cmpd="sng"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19097A2-6C62-594E-810E-DD4DD952BE4C}"/>
              </a:ext>
            </a:extLst>
          </p:cNvPr>
          <p:cNvSpPr>
            <a:spLocks noGrp="1"/>
          </p:cNvSpPr>
          <p:nvPr/>
        </p:nvSpPr>
        <p:spPr>
          <a:xfrm>
            <a:off x="5436096" y="2362257"/>
            <a:ext cx="2671675" cy="1657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Two Cases        </a:t>
            </a:r>
          </a:p>
          <a:p>
            <a:pPr marL="0" indent="0" algn="ct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</a:p>
          <a:p>
            <a:pPr marL="0" indent="0" algn="ct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 algn="ctr">
              <a:buNone/>
            </a:pPr>
            <a:endParaRPr lang="en-GB" sz="8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ctr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(Selling bath packets in a central Colombo district)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073080-5341-7D4C-9D01-B0D5F793079D}"/>
              </a:ext>
            </a:extLst>
          </p:cNvPr>
          <p:cNvCxnSpPr/>
          <p:nvPr/>
        </p:nvCxnSpPr>
        <p:spPr>
          <a:xfrm flipH="1">
            <a:off x="6351621" y="1481498"/>
            <a:ext cx="737248" cy="0"/>
          </a:xfrm>
          <a:prstGeom prst="straightConnector1">
            <a:avLst/>
          </a:prstGeom>
          <a:ln>
            <a:solidFill>
              <a:srgbClr val="800002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83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5E261D-D79C-1C4D-AF65-758BA635444D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ea typeface="Comic Sans MS" charset="0"/>
                <a:cs typeface="Comic Sans MS" charset="0"/>
              </a:rPr>
              <a:t>Wishaka</a:t>
            </a:r>
            <a:endParaRPr lang="en-GB" sz="1600" b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0B72B6F-6F1A-8A40-9A19-48553795C92A}"/>
              </a:ext>
            </a:extLst>
          </p:cNvPr>
          <p:cNvSpPr/>
          <p:nvPr/>
        </p:nvSpPr>
        <p:spPr>
          <a:xfrm>
            <a:off x="1799692" y="2641945"/>
            <a:ext cx="5544616" cy="972782"/>
          </a:xfrm>
          <a:prstGeom prst="roundRect">
            <a:avLst/>
          </a:prstGeom>
          <a:noFill/>
          <a:ln>
            <a:solidFill>
              <a:srgbClr val="8000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Selling </a:t>
            </a:r>
            <a:r>
              <a:rPr lang="en-GB" sz="1600" i="1" dirty="0">
                <a:solidFill>
                  <a:schemeClr val="tx1"/>
                </a:solidFill>
              </a:rPr>
              <a:t>bath</a:t>
            </a:r>
            <a:r>
              <a:rPr lang="en-GB" sz="1600" dirty="0">
                <a:solidFill>
                  <a:schemeClr val="tx1"/>
                </a:solidFill>
              </a:rPr>
              <a:t> packets, </a:t>
            </a:r>
            <a:r>
              <a:rPr lang="en-GB" sz="1600" b="1" dirty="0">
                <a:solidFill>
                  <a:schemeClr val="tx1"/>
                </a:solidFill>
              </a:rPr>
              <a:t>less than 100 m from </a:t>
            </a:r>
            <a:r>
              <a:rPr lang="en-GB" sz="1600" dirty="0">
                <a:solidFill>
                  <a:schemeClr val="tx1"/>
                </a:solidFill>
              </a:rPr>
              <a:t>each other in a </a:t>
            </a:r>
            <a:r>
              <a:rPr lang="en-GB" sz="1600" b="1" dirty="0">
                <a:solidFill>
                  <a:schemeClr val="tx1"/>
                </a:solidFill>
              </a:rPr>
              <a:t>central Colombo district</a:t>
            </a:r>
          </a:p>
        </p:txBody>
      </p:sp>
    </p:spTree>
    <p:extLst>
      <p:ext uri="{BB962C8B-B14F-4D97-AF65-F5344CB8AC3E}">
        <p14:creationId xmlns:p14="http://schemas.microsoft.com/office/powerpoint/2010/main" val="2698593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5E261D-D79C-1C4D-AF65-758BA635444D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276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5E261D-D79C-1C4D-AF65-758BA635444D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2016</a:t>
            </a:r>
            <a:r>
              <a:rPr lang="en-GB" sz="1400" i="1" dirty="0">
                <a:ea typeface="Comic Sans MS" charset="0"/>
                <a:cs typeface="Comic Sans MS" charset="0"/>
              </a:rPr>
              <a:t>: 	Takeover of family-owned shop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Opens ‘healthy’ juice shop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81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5E261D-D79C-1C4D-AF65-758BA635444D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2016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Takeover </a:t>
            </a:r>
            <a:r>
              <a:rPr lang="en-GB" sz="1400" i="1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of family-owned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Opens ‘healthy’ juice shop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2017</a:t>
            </a:r>
            <a:r>
              <a:rPr lang="en-GB" sz="1400" i="1" dirty="0">
                <a:ea typeface="Comic Sans MS" charset="0"/>
                <a:cs typeface="Comic Sans MS" charset="0"/>
              </a:rPr>
              <a:t>:	Started selling bath packets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Lives in big house behind the shop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Maids + cook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99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Case Location: </a:t>
            </a:r>
            <a:r>
              <a:rPr lang="en-IN" sz="1600" b="1" dirty="0">
                <a:latin typeface="+mn-lt"/>
                <a:ea typeface="Comic Sans MS" charset="0"/>
                <a:cs typeface="Comic Sans MS" charset="0"/>
              </a:rPr>
              <a:t>Colombo, Sri Lanka</a:t>
            </a:r>
            <a:endParaRPr lang="en-IN" sz="1800" b="1" dirty="0"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D05D8-5CDE-8148-B2A4-180A86109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78" y="704200"/>
            <a:ext cx="8359987" cy="50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5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5E261D-D79C-1C4D-AF65-758BA635444D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2016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Takeover of family-owned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Opens ‘healthy’ juice 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2017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Started selling bath packets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Lives in big house behind the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Maids + cook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Sale</a:t>
            </a:r>
            <a:r>
              <a:rPr lang="en-GB" sz="1400" i="1" dirty="0">
                <a:ea typeface="Comic Sans MS" charset="0"/>
                <a:cs typeface="Comic Sans MS" charset="0"/>
              </a:rPr>
              <a:t>:	40 bath packets per day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Cost</a:t>
            </a:r>
            <a:r>
              <a:rPr lang="en-GB" sz="1400" i="1" dirty="0">
                <a:ea typeface="Comic Sans MS" charset="0"/>
                <a:cs typeface="Comic Sans MS" charset="0"/>
              </a:rPr>
              <a:t>:	LKR 325-375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Location</a:t>
            </a:r>
            <a:r>
              <a:rPr lang="en-GB" sz="1400" i="1" dirty="0">
                <a:ea typeface="Comic Sans MS" charset="0"/>
                <a:cs typeface="Comic Sans MS" charset="0"/>
              </a:rPr>
              <a:t>: 	Shop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D953B-F8C7-9249-A3C3-F9E13A3E38BC}"/>
              </a:ext>
            </a:extLst>
          </p:cNvPr>
          <p:cNvSpPr txBox="1"/>
          <p:nvPr/>
        </p:nvSpPr>
        <p:spPr>
          <a:xfrm>
            <a:off x="718598" y="5305772"/>
            <a:ext cx="842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 KG rice = LKR 100 (approximately for white rice)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92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2018</a:t>
            </a:r>
            <a:r>
              <a:rPr lang="en-GB" sz="1400" i="1" dirty="0">
                <a:ea typeface="Comic Sans MS" charset="0"/>
                <a:cs typeface="Comic Sans MS" charset="0"/>
              </a:rPr>
              <a:t>:	Lost job (jewellery shop)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Mother suggested bath packets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D953B-F8C7-9249-A3C3-F9E13A3E38BC}"/>
              </a:ext>
            </a:extLst>
          </p:cNvPr>
          <p:cNvSpPr txBox="1"/>
          <p:nvPr/>
        </p:nvSpPr>
        <p:spPr>
          <a:xfrm>
            <a:off x="718598" y="5305772"/>
            <a:ext cx="842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 KG rice = LKR 100 (approximately for white rice)</a:t>
            </a:r>
            <a:endParaRPr lang="en-US" sz="1000" dirty="0">
              <a:effectLst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1F7CBF7-B653-434B-9FF3-654FCFFC4FED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2016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Takeover of family-owned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Opens ‘healthy’ juice 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2017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Started selling bath packets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Lives in big house behind the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Maids + cook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Sale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40 bath packets per day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Cost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LKR 325-375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Location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876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2018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Lost job (jewellery shop)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Mother suggested bath packets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2019</a:t>
            </a:r>
            <a:r>
              <a:rPr lang="en-GB" sz="1400" i="1" dirty="0">
                <a:ea typeface="Comic Sans MS" charset="0"/>
                <a:cs typeface="Comic Sans MS" charset="0"/>
              </a:rPr>
              <a:t>:	Started selling bath packet 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Lives outside Colombo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Makes at home and travels to sell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D953B-F8C7-9249-A3C3-F9E13A3E38BC}"/>
              </a:ext>
            </a:extLst>
          </p:cNvPr>
          <p:cNvSpPr txBox="1"/>
          <p:nvPr/>
        </p:nvSpPr>
        <p:spPr>
          <a:xfrm>
            <a:off x="718598" y="5305772"/>
            <a:ext cx="842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 KG rice = LKR 100 (approximately for white rice)</a:t>
            </a:r>
            <a:endParaRPr lang="en-US" sz="1000" dirty="0">
              <a:effectLst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B9C2645-8499-5346-933F-1A324B1437B3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2016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Takeover of family-owned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Opens ‘healthy’ juice 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2017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Started selling bath packets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Lives in big house behind the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Maids + cook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Sale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40 bath packets per day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Cost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LKR 325-375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Location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15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Gendered Urban Experience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F8C55B-F7A4-B543-ABDA-B2EAB1C44684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C9AF1-C64E-3B47-B8BA-F824DEBC7BB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AFD16FF-ED47-5545-8EC5-55B1A7533E11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2018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Lost job (jewellery shop)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Mother suggested bath packets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2019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Started selling bath packet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Lives outside Colombo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Makes at home and travels to sell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Sale</a:t>
            </a:r>
            <a:r>
              <a:rPr lang="en-GB" sz="1400" i="1" dirty="0">
                <a:ea typeface="Comic Sans MS" charset="0"/>
                <a:cs typeface="Comic Sans MS" charset="0"/>
              </a:rPr>
              <a:t>:	30 bath packets per day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Cost</a:t>
            </a:r>
            <a:r>
              <a:rPr lang="en-GB" sz="1400" i="1" dirty="0">
                <a:ea typeface="Comic Sans MS" charset="0"/>
                <a:cs typeface="Comic Sans MS" charset="0"/>
              </a:rPr>
              <a:t>:	LKR 120-200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Location</a:t>
            </a:r>
            <a:r>
              <a:rPr lang="en-GB" sz="1400" i="1" dirty="0">
                <a:ea typeface="Comic Sans MS" charset="0"/>
                <a:cs typeface="Comic Sans MS" charset="0"/>
              </a:rPr>
              <a:t>: 	Footpath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D953B-F8C7-9249-A3C3-F9E13A3E38BC}"/>
              </a:ext>
            </a:extLst>
          </p:cNvPr>
          <p:cNvSpPr txBox="1"/>
          <p:nvPr/>
        </p:nvSpPr>
        <p:spPr>
          <a:xfrm>
            <a:off x="718598" y="5305772"/>
            <a:ext cx="842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 KG rice = LKR 100 (approximately for white rice)</a:t>
            </a:r>
            <a:endParaRPr lang="en-US" sz="1000" dirty="0">
              <a:effectLst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B01C4FD-790A-3243-9601-8EB46E4F1D2D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2016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Takeover of family-owned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Opens ‘healthy’ juice 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2017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Started selling bath packets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Lives in big house behind the shop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Maids + cook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Sale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40 bath packets per day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Cost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	LKR 325-375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Location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: 	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280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Class-based gender performativity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9F64206-5793-F24F-9C16-80E96E8D2ED2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Healthy food – Starting logic</a:t>
            </a:r>
          </a:p>
          <a:p>
            <a:pPr marL="0" indent="0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just">
              <a:buNone/>
            </a:pPr>
            <a:r>
              <a:rPr lang="en-GB" sz="2400" b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“</a:t>
            </a:r>
            <a:r>
              <a:rPr lang="en-GB" sz="1600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As a Buddhist we cannot give anything bad to people, especially food. You can donate your old clothes to someone, it just covers the body no. </a:t>
            </a:r>
            <a:r>
              <a:rPr lang="en-GB" sz="1600" b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But food is not like that, it needs to be very clean, hygienic, and healthy. </a:t>
            </a:r>
            <a:r>
              <a:rPr lang="en-GB" sz="1600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Also when you see the food you should feel like eating [referring to the poor quality of bath packets elsewhere]. We put a banana leaf in our packets, I personally make sure that it is washed and wiped.</a:t>
            </a:r>
            <a:r>
              <a:rPr lang="en-GB" sz="2400" b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”</a:t>
            </a:r>
            <a:endParaRPr lang="en-GB" sz="2400" b="1" i="1" dirty="0">
              <a:solidFill>
                <a:schemeClr val="bg1"/>
              </a:solidFill>
              <a:latin typeface="Century Schoolbook" panose="02040604050505020304" pitchFamily="18" charset="0"/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881147-B97C-EA40-AE25-9CB04342265F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456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Class-based gender performativity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9F64206-5793-F24F-9C16-80E96E8D2ED2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Healthy food – Starting logic</a:t>
            </a:r>
          </a:p>
          <a:p>
            <a:pPr marL="0" indent="0">
              <a:buNone/>
            </a:pP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 algn="just">
              <a:buNone/>
            </a:pPr>
            <a:r>
              <a:rPr lang="en-GB" sz="2400" b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“</a:t>
            </a:r>
            <a:r>
              <a:rPr lang="en-GB" sz="1600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As a Buddhist we cannot give anything bad to people, especially food. You can donate your old clothes to someone, it just covers the body no. </a:t>
            </a:r>
            <a:r>
              <a:rPr lang="en-GB" sz="1600" b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But food is not like that, it needs to be very clean, hygienic, and healthy. </a:t>
            </a:r>
            <a:r>
              <a:rPr lang="en-GB" sz="1600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Also when you see the food you should feel like eating [referring to the poor quality of bath packets elsewhere]. We put a banana leaf in our packets, I personally make sure that it is washed and wiped.</a:t>
            </a:r>
            <a:r>
              <a:rPr lang="en-GB" sz="2400" b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”</a:t>
            </a:r>
            <a:endParaRPr lang="en-GB" sz="2400" b="1" i="1" dirty="0">
              <a:latin typeface="Century Schoolbook" panose="02040604050505020304" pitchFamily="18" charset="0"/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881147-B97C-EA40-AE25-9CB04342265F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69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Class-based gender performativity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9F64206-5793-F24F-9C16-80E96E8D2ED2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Healthy food – Starting logic</a:t>
            </a:r>
          </a:p>
          <a:p>
            <a:pPr marL="0" indent="0">
              <a:buNone/>
            </a:pP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 algn="just"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“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As a Buddhist we cannot give anything bad to people, especially food. You can donate your old clothes to someone, it just covers the body no.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But food is not like that, it needs to be very clean, hygienic, and healthy.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Also when you see the food you should feel like eating [referring to the poor quality of bath packets elsewhere]. We put a banana leaf in our packets, I personally make sure that it is washed and wiped.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”</a:t>
            </a:r>
            <a:endParaRPr lang="en-GB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Schoolbook" panose="02040604050505020304" pitchFamily="18" charset="0"/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881147-B97C-EA40-AE25-9CB04342265F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Extension of work at home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Feeding the family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Scaling up existing work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Cooking</a:t>
            </a: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Help from Mother &amp; Sister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Quality embedded</a:t>
            </a:r>
            <a:endParaRPr lang="en-GB" sz="1400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281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Class-based gender performativity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9F64206-5793-F24F-9C16-80E96E8D2ED2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Discourse of care</a:t>
            </a: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Overseeing every detail.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The output</a:t>
            </a:r>
            <a:endParaRPr lang="en-GB" sz="1400" b="1" dirty="0"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881147-B97C-EA40-AE25-9CB04342265F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Discourse of care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Cooking herself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The process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642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Class-based gender performativity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50DEC6-1EC1-0B46-8CAC-0B5FB37AA809}"/>
              </a:ext>
            </a:extLst>
          </p:cNvPr>
          <p:cNvCxnSpPr/>
          <p:nvPr/>
        </p:nvCxnSpPr>
        <p:spPr>
          <a:xfrm>
            <a:off x="1331640" y="2569468"/>
            <a:ext cx="6552728" cy="0"/>
          </a:xfrm>
          <a:prstGeom prst="line">
            <a:avLst/>
          </a:prstGeom>
          <a:ln w="12700">
            <a:solidFill>
              <a:srgbClr val="8000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3763F4-BC1C-8646-A70D-08A4CFC6882D}"/>
              </a:ext>
            </a:extLst>
          </p:cNvPr>
          <p:cNvSpPr txBox="1"/>
          <p:nvPr/>
        </p:nvSpPr>
        <p:spPr>
          <a:xfrm>
            <a:off x="776579" y="3649588"/>
            <a:ext cx="832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Imitating: Packed rice and curry used to be cooked by mother (wife). Care/love.</a:t>
            </a:r>
          </a:p>
          <a:p>
            <a:pPr algn="ctr"/>
            <a:endParaRPr lang="en-US" sz="1600" i="1" dirty="0">
              <a:latin typeface="Century Schoolbook" panose="02040604050505020304" pitchFamily="18" charset="0"/>
            </a:endParaRPr>
          </a:p>
          <a:p>
            <a:pPr algn="ctr"/>
            <a:r>
              <a:rPr lang="en-US" sz="1600" i="1" dirty="0">
                <a:latin typeface="Century Schoolbook" panose="02040604050505020304" pitchFamily="18" charset="0"/>
              </a:rPr>
              <a:t>Commercial Replacement </a:t>
            </a:r>
          </a:p>
          <a:p>
            <a:pPr algn="ctr"/>
            <a:r>
              <a:rPr lang="en-US" sz="1600" i="1" dirty="0">
                <a:latin typeface="Century Schoolbook" panose="02040604050505020304" pitchFamily="18" charset="0"/>
              </a:rPr>
              <a:t>Men and women sellers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0A84B8C-2484-BC49-9473-EEEDA985B8F3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Discourse of care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Overseeing every detail.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The output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8559F22-95AC-6646-BE2B-9F04E92EE527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Discourse of care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Cooking herself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The process</a:t>
            </a: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702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Differing conception of the city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78B2BD2-089A-1C4B-B6EB-D735180B784B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F876892-D1DE-1840-9455-A72FE0D0D99C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Raw Materials</a:t>
            </a: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Supermarket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Never from ‘Pettah’ 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	</a:t>
            </a:r>
            <a:r>
              <a:rPr lang="en-GB" sz="1200" i="1" dirty="0">
                <a:ea typeface="Comic Sans MS" charset="0"/>
                <a:cs typeface="Comic Sans MS" charset="0"/>
              </a:rPr>
              <a:t>(wholesale market)</a:t>
            </a:r>
            <a:endParaRPr lang="en-GB" sz="1400" dirty="0"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8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Case Location: </a:t>
            </a:r>
            <a:r>
              <a:rPr lang="en-IN" sz="1600" b="1" dirty="0">
                <a:latin typeface="+mn-lt"/>
                <a:ea typeface="Comic Sans MS" charset="0"/>
                <a:cs typeface="Comic Sans MS" charset="0"/>
              </a:rPr>
              <a:t>Colombo, Sri Lanka</a:t>
            </a:r>
            <a:endParaRPr lang="en-IN" sz="1800" b="1" dirty="0"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DC4BB-E0B4-4148-9416-316D7FC7A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048725"/>
            <a:ext cx="8382000" cy="4666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6678FD-7CA6-314D-A6F9-072F50EB0874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bg1"/>
                </a:solidFill>
              </a:rPr>
              <a:t>Image Source: Author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A126877-BC1B-C14C-BD6F-417732E3A5B1}"/>
              </a:ext>
            </a:extLst>
          </p:cNvPr>
          <p:cNvSpPr>
            <a:spLocks noGrp="1"/>
          </p:cNvSpPr>
          <p:nvPr/>
        </p:nvSpPr>
        <p:spPr>
          <a:xfrm>
            <a:off x="934621" y="1075301"/>
            <a:ext cx="81182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Largest city in Sri Lanka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Population: 555,000 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Floating Population: 500,000 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Area: 37 </a:t>
            </a:r>
            <a:r>
              <a:rPr lang="en-GB" sz="1400" i="1" dirty="0" err="1">
                <a:ea typeface="Comic Sans MS" charset="0"/>
                <a:cs typeface="Comic Sans MS" charset="0"/>
              </a:rPr>
              <a:t>Sq</a:t>
            </a:r>
            <a:r>
              <a:rPr lang="en-GB" sz="1400" i="1" dirty="0">
                <a:ea typeface="Comic Sans MS" charset="0"/>
                <a:cs typeface="Comic Sans MS" charset="0"/>
              </a:rPr>
              <a:t> Km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797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Differing conception of the city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78B2BD2-089A-1C4B-B6EB-D735180B784B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Raw Material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Pettah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Muslim meat shop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2400" b="1" i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“</a:t>
            </a:r>
            <a:r>
              <a:rPr lang="en-GB" sz="1600" i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There is a large variety in </a:t>
            </a:r>
            <a:r>
              <a:rPr lang="en-GB" sz="1600" b="1" i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Pettah</a:t>
            </a:r>
            <a:r>
              <a:rPr lang="en-GB" sz="1600" i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 and once you know the shopkeeper you get a good deal. The produce is fresh due to large turnover of the market. However, I buy fish from the local shop to easily carry it home without it going bad and meat from a </a:t>
            </a:r>
            <a:r>
              <a:rPr lang="en-GB" sz="1600" b="1" i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nearby Muslim shop</a:t>
            </a:r>
            <a:r>
              <a:rPr lang="en-GB" sz="1600" i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.</a:t>
            </a:r>
            <a:r>
              <a:rPr lang="en-GB" sz="2400" b="1" i="1" dirty="0">
                <a:solidFill>
                  <a:schemeClr val="bg1"/>
                </a:solidFill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”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F876892-D1DE-1840-9455-A72FE0D0D99C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Raw Materials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Supermarket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Never from ‘Pettah’ 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(wholesale market)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38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Differing conception of the city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78B2BD2-089A-1C4B-B6EB-D735180B784B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Raw Material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Pettah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Muslim meat shop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2400" b="1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“</a:t>
            </a:r>
            <a:r>
              <a:rPr lang="en-GB" sz="1600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There is a large variety in </a:t>
            </a:r>
            <a:r>
              <a:rPr lang="en-GB" sz="1600" b="1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Pettah</a:t>
            </a:r>
            <a:r>
              <a:rPr lang="en-GB" sz="1600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 and once you know the shopkeeper you get a good deal. The produce is fresh due to large turnover of the market. However, I buy fish from the local shop to easily carry it home without it going bad and meat from a </a:t>
            </a:r>
            <a:r>
              <a:rPr lang="en-GB" sz="1600" b="1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nearby Muslim shop</a:t>
            </a:r>
            <a:r>
              <a:rPr lang="en-GB" sz="1600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.</a:t>
            </a:r>
            <a:r>
              <a:rPr lang="en-GB" sz="2400" b="1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”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F876892-D1DE-1840-9455-A72FE0D0D99C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Raw Materials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Supermarket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Never from ‘Pettah’ 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(wholesale market)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9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Differing conception of the city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1F43CF4-AAE9-C849-A336-A62D2BFE030B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City</a:t>
            </a: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Supermarket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Frozen meat</a:t>
            </a:r>
            <a:endParaRPr lang="en-GB" sz="1400" b="1" dirty="0">
              <a:ea typeface="Comic Sans MS" charset="0"/>
              <a:cs typeface="Comic Sans MS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98473DE-0FA9-FA41-AFC4-2B375451C812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City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Wholesale market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‘Muslim’ meat shop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194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9" name="Rounded Rectangle 18"/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Making </a:t>
            </a:r>
            <a:r>
              <a:rPr lang="en-GB" sz="1000" b="1" i="1" dirty="0">
                <a:solidFill>
                  <a:schemeClr val="tx1"/>
                </a:solidFill>
              </a:rPr>
              <a:t>Bath</a:t>
            </a:r>
            <a:r>
              <a:rPr lang="en-GB" sz="1000" b="1" dirty="0">
                <a:solidFill>
                  <a:schemeClr val="tx1"/>
                </a:solidFill>
              </a:rPr>
              <a:t> Packets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Differing conception of the city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ECCB65-29BC-254C-82E6-3D54ECCB5771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1F43CF4-AAE9-C849-A336-A62D2BFE030B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City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Supermarket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Frozen meat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98473DE-0FA9-FA41-AFC4-2B375451C812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City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Wholesale market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‘Muslim’ meat shop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ECCF1-0888-A64A-A7A6-53F1E8DAFBBE}"/>
              </a:ext>
            </a:extLst>
          </p:cNvPr>
          <p:cNvCxnSpPr/>
          <p:nvPr/>
        </p:nvCxnSpPr>
        <p:spPr>
          <a:xfrm>
            <a:off x="1331640" y="2569468"/>
            <a:ext cx="6552728" cy="0"/>
          </a:xfrm>
          <a:prstGeom prst="line">
            <a:avLst/>
          </a:prstGeom>
          <a:ln w="12700">
            <a:solidFill>
              <a:srgbClr val="8000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4FA607-7C39-904B-A3F7-E424120C1907}"/>
              </a:ext>
            </a:extLst>
          </p:cNvPr>
          <p:cNvSpPr txBox="1"/>
          <p:nvPr/>
        </p:nvSpPr>
        <p:spPr>
          <a:xfrm>
            <a:off x="776579" y="3577580"/>
            <a:ext cx="832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Physically the same city, but socially different.</a:t>
            </a:r>
          </a:p>
          <a:p>
            <a:pPr algn="ctr"/>
            <a:endParaRPr lang="en-US" sz="1600" i="1" dirty="0">
              <a:latin typeface="Century Schoolbook" panose="02040604050505020304" pitchFamily="18" charset="0"/>
            </a:endParaRPr>
          </a:p>
          <a:p>
            <a:pPr algn="ctr"/>
            <a:r>
              <a:rPr lang="en-US" sz="1600" i="1" dirty="0">
                <a:latin typeface="Century Schoolbook" panose="02040604050505020304" pitchFamily="18" charset="0"/>
              </a:rPr>
              <a:t>Understanding</a:t>
            </a:r>
          </a:p>
          <a:p>
            <a:pPr algn="ctr"/>
            <a:r>
              <a:rPr lang="en-US" sz="1600" i="1" dirty="0">
                <a:latin typeface="Century Schoolbook" panose="02040604050505020304" pitchFamily="18" charset="0"/>
              </a:rPr>
              <a:t>Experiences</a:t>
            </a:r>
          </a:p>
          <a:p>
            <a:pPr algn="ctr"/>
            <a:r>
              <a:rPr lang="en-US" sz="1600" i="1" dirty="0">
                <a:latin typeface="Century Schoolbook" panose="02040604050505020304" pitchFamily="18" charset="0"/>
              </a:rPr>
              <a:t>Memories</a:t>
            </a:r>
          </a:p>
        </p:txBody>
      </p:sp>
    </p:spTree>
    <p:extLst>
      <p:ext uri="{BB962C8B-B14F-4D97-AF65-F5344CB8AC3E}">
        <p14:creationId xmlns:p14="http://schemas.microsoft.com/office/powerpoint/2010/main" val="967028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F559B4F-C064-6E48-9911-A39CBB7B10C5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Selling </a:t>
            </a:r>
            <a:r>
              <a:rPr lang="en-GB" sz="1000" b="1" i="1" dirty="0">
                <a:solidFill>
                  <a:schemeClr val="tx1"/>
                </a:solidFill>
              </a:rPr>
              <a:t>Bath </a:t>
            </a:r>
            <a:r>
              <a:rPr lang="en-GB" sz="1000" b="1" dirty="0">
                <a:solidFill>
                  <a:schemeClr val="tx1"/>
                </a:solidFill>
              </a:rPr>
              <a:t>Packets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513988-92F7-FE48-ABA1-E8764DC8A46B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54B360-3202-384A-91C6-20A794B3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Food Preferences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257059B-8BC2-8C44-B07F-D50AE770256B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Packaging</a:t>
            </a: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Paper Box</a:t>
            </a:r>
          </a:p>
          <a:p>
            <a:pPr marL="0" indent="0">
              <a:buNone/>
            </a:pPr>
            <a:endParaRPr lang="en-GB" sz="1400" b="1" i="1" dirty="0">
              <a:ea typeface="Comic Sans MS" charset="0"/>
              <a:cs typeface="Comic Sans MS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6B3E85-BDA3-D946-A836-3561396231D0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BFDB6-3638-E941-A613-E848E69EE9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962" y="2209428"/>
            <a:ext cx="6611863" cy="34072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F1F148-56B0-F744-BC02-93E306F9A6C1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</p:spTree>
    <p:extLst>
      <p:ext uri="{BB962C8B-B14F-4D97-AF65-F5344CB8AC3E}">
        <p14:creationId xmlns:p14="http://schemas.microsoft.com/office/powerpoint/2010/main" val="2297705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F559B4F-C064-6E48-9911-A39CBB7B10C5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Selling </a:t>
            </a:r>
            <a:r>
              <a:rPr lang="en-GB" sz="1000" b="1" i="1" dirty="0">
                <a:solidFill>
                  <a:schemeClr val="tx1"/>
                </a:solidFill>
              </a:rPr>
              <a:t>Bath </a:t>
            </a:r>
            <a:r>
              <a:rPr lang="en-GB" sz="1000" b="1" dirty="0">
                <a:solidFill>
                  <a:schemeClr val="tx1"/>
                </a:solidFill>
              </a:rPr>
              <a:t>Packets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513988-92F7-FE48-ABA1-E8764DC8A46B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54B360-3202-384A-91C6-20A794B3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Food Preferences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257059B-8BC2-8C44-B07F-D50AE770256B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Packaging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Paper Box</a:t>
            </a:r>
          </a:p>
          <a:p>
            <a:pPr marL="0" indent="0">
              <a:buNone/>
            </a:pPr>
            <a:endParaRPr lang="en-GB" sz="1400" b="1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6B3E85-BDA3-D946-A836-3561396231D0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Packaging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Paper wrap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E197A-DB2A-A444-86AF-4675B7330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832" y="2462167"/>
            <a:ext cx="4122936" cy="32528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EF5D6-674A-6240-9FCD-FF4B02FC12FD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1DE4EF0-0D65-B34B-B786-04267D22D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637" y="2573780"/>
            <a:ext cx="2224665" cy="27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3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F559B4F-C064-6E48-9911-A39CBB7B10C5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Selling </a:t>
            </a:r>
            <a:r>
              <a:rPr lang="en-GB" sz="1000" b="1" i="1" dirty="0">
                <a:solidFill>
                  <a:schemeClr val="tx1"/>
                </a:solidFill>
              </a:rPr>
              <a:t>Bath </a:t>
            </a:r>
            <a:r>
              <a:rPr lang="en-GB" sz="1000" b="1" dirty="0">
                <a:solidFill>
                  <a:schemeClr val="tx1"/>
                </a:solidFill>
              </a:rPr>
              <a:t>Packets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513988-92F7-FE48-ABA1-E8764DC8A46B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54B360-3202-384A-91C6-20A794B3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Food Preferences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257059B-8BC2-8C44-B07F-D50AE770256B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Packaging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Paper Box</a:t>
            </a:r>
          </a:p>
          <a:p>
            <a:pPr marL="0" indent="0">
              <a:buNone/>
            </a:pPr>
            <a:endParaRPr lang="en-GB" sz="1400" b="1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Sale</a:t>
            </a: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Internet + Phone</a:t>
            </a:r>
          </a:p>
          <a:p>
            <a:pPr marL="0" indent="0">
              <a:buNone/>
            </a:pPr>
            <a:r>
              <a:rPr lang="en-GB" sz="1400" b="1" i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Brand</a:t>
            </a:r>
            <a:endParaRPr lang="en-GB" sz="1400" b="1" dirty="0">
              <a:ea typeface="Comic Sans MS" charset="0"/>
              <a:cs typeface="Comic Sans MS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6B3E85-BDA3-D946-A836-3561396231D0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Packaging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Paper wrap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Sale</a:t>
            </a:r>
          </a:p>
          <a:p>
            <a:pPr marL="0" indent="0">
              <a:buNone/>
            </a:pPr>
            <a:r>
              <a:rPr lang="en-GB" sz="1400" b="1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Location specificity</a:t>
            </a:r>
            <a:endParaRPr lang="en-GB" sz="1400" b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52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F559B4F-C064-6E48-9911-A39CBB7B10C5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Selling </a:t>
            </a:r>
            <a:r>
              <a:rPr lang="en-GB" sz="1000" b="1" i="1" dirty="0">
                <a:solidFill>
                  <a:schemeClr val="tx1"/>
                </a:solidFill>
              </a:rPr>
              <a:t>Bath </a:t>
            </a:r>
            <a:r>
              <a:rPr lang="en-GB" sz="1000" b="1" dirty="0">
                <a:solidFill>
                  <a:schemeClr val="tx1"/>
                </a:solidFill>
              </a:rPr>
              <a:t>Packets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513988-92F7-FE48-ABA1-E8764DC8A46B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54B360-3202-384A-91C6-20A794B3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1600" b="1" dirty="0">
                <a:latin typeface="+mn-lt"/>
              </a:rPr>
              <a:t>Gendered Urban Experience: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Food Preferences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257059B-8BC2-8C44-B07F-D50AE770256B}"/>
              </a:ext>
            </a:extLst>
          </p:cNvPr>
          <p:cNvSpPr>
            <a:spLocks noGrp="1"/>
          </p:cNvSpPr>
          <p:nvPr/>
        </p:nvSpPr>
        <p:spPr>
          <a:xfrm>
            <a:off x="934621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Dinithi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Packaging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Paper Box</a:t>
            </a:r>
          </a:p>
          <a:p>
            <a:pPr marL="0" indent="0">
              <a:buNone/>
            </a:pPr>
            <a:endParaRPr lang="en-GB" sz="1400" b="1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Sale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Internet + Phone</a:t>
            </a:r>
          </a:p>
          <a:p>
            <a:pPr marL="0" indent="0">
              <a:buNone/>
            </a:pP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Brand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6B3E85-BDA3-D946-A836-3561396231D0}"/>
              </a:ext>
            </a:extLst>
          </p:cNvPr>
          <p:cNvSpPr>
            <a:spLocks noGrp="1"/>
          </p:cNvSpPr>
          <p:nvPr/>
        </p:nvSpPr>
        <p:spPr>
          <a:xfrm>
            <a:off x="5039077" y="1075300"/>
            <a:ext cx="3637379" cy="435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Wishaka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Packaging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Paper wrap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Sale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Location specificity</a:t>
            </a: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749D99F-4B9F-8747-A076-2D1FB4F793A3}"/>
              </a:ext>
            </a:extLst>
          </p:cNvPr>
          <p:cNvSpPr>
            <a:spLocks noGrp="1"/>
          </p:cNvSpPr>
          <p:nvPr/>
        </p:nvSpPr>
        <p:spPr>
          <a:xfrm>
            <a:off x="1186145" y="3865612"/>
            <a:ext cx="7642711" cy="1717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“</a:t>
            </a:r>
            <a:r>
              <a:rPr lang="en-GB" sz="1600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If you buy from me at the footpath, it is cheaper. I sell the same packet for more on XXX (a popular app-based food delivery system). </a:t>
            </a:r>
            <a:r>
              <a:rPr lang="en-GB" sz="1600" b="1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If I sell in XXX at the same price, then no one will buy</a:t>
            </a:r>
            <a:r>
              <a:rPr lang="en-GB" sz="1600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. They buy once, like the taste and buy again, but for them to know the taste they have to buy once.</a:t>
            </a:r>
            <a:r>
              <a:rPr lang="en-GB" sz="2400" b="1" i="1" dirty="0">
                <a:latin typeface="Century Schoolbook" panose="02040604050505020304" pitchFamily="18" charset="0"/>
                <a:ea typeface="Comic Sans MS" charset="0"/>
                <a:cs typeface="Comic Sans MS" charset="0"/>
              </a:rPr>
              <a:t>”</a:t>
            </a:r>
            <a:endParaRPr lang="en-GB" sz="1600" b="1" i="1" dirty="0">
              <a:latin typeface="Century Schoolbook" panose="02040604050505020304" pitchFamily="18" charset="0"/>
              <a:ea typeface="Comic Sans MS" charset="0"/>
              <a:cs typeface="Comic Sans MS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A7D1B4-4130-F64D-9611-552C54EBDC22}"/>
              </a:ext>
            </a:extLst>
          </p:cNvPr>
          <p:cNvCxnSpPr/>
          <p:nvPr/>
        </p:nvCxnSpPr>
        <p:spPr>
          <a:xfrm>
            <a:off x="1331640" y="3577580"/>
            <a:ext cx="6552728" cy="0"/>
          </a:xfrm>
          <a:prstGeom prst="line">
            <a:avLst/>
          </a:prstGeom>
          <a:ln w="12700">
            <a:solidFill>
              <a:srgbClr val="8000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6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Conclusion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B51EA1-3AC7-9C49-A069-C875D4FA5B3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AE430EA-DB97-6B47-908F-32053E044DFF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B9E5AA-DBF9-D642-AFAA-4E567A84A86C}"/>
              </a:ext>
            </a:extLst>
          </p:cNvPr>
          <p:cNvSpPr>
            <a:spLocks noGrp="1"/>
          </p:cNvSpPr>
          <p:nvPr/>
        </p:nvSpPr>
        <p:spPr>
          <a:xfrm>
            <a:off x="934621" y="1075301"/>
            <a:ext cx="81182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Class Based gender Performativity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Home-cooked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Care discourse and food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4B1E6-E790-C44C-ABA9-E8B7BC41DC96}"/>
              </a:ext>
            </a:extLst>
          </p:cNvPr>
          <p:cNvSpPr txBox="1"/>
          <p:nvPr/>
        </p:nvSpPr>
        <p:spPr>
          <a:xfrm>
            <a:off x="718598" y="5305772"/>
            <a:ext cx="842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Mohanty, C. T. 2003. “Under Western Eyes” Revisited: Feminist Solidarity through </a:t>
            </a:r>
            <a:r>
              <a:rPr lang="en-US" sz="1000" dirty="0" err="1"/>
              <a:t>Anticapitalist</a:t>
            </a:r>
            <a:r>
              <a:rPr lang="en-US" sz="1000" dirty="0"/>
              <a:t> Struggles. </a:t>
            </a:r>
            <a:r>
              <a:rPr lang="en-US" sz="1000" i="1" dirty="0"/>
              <a:t>Signs: Journal of Women in Culture and Society</a:t>
            </a:r>
            <a:r>
              <a:rPr lang="en-US" sz="1000" dirty="0"/>
              <a:t> 28 (2):499–535.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0912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Conclusion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B51EA1-3AC7-9C49-A069-C875D4FA5B3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AE430EA-DB97-6B47-908F-32053E044DFF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B9E5AA-DBF9-D642-AFAA-4E567A84A86C}"/>
              </a:ext>
            </a:extLst>
          </p:cNvPr>
          <p:cNvSpPr>
            <a:spLocks noGrp="1"/>
          </p:cNvSpPr>
          <p:nvPr/>
        </p:nvSpPr>
        <p:spPr>
          <a:xfrm>
            <a:off x="934621" y="1075301"/>
            <a:ext cx="81182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Class Based gender Performativity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Home-cooked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Care discourse and food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Differing conception of the city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Secular vs religious connotations of food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Place based quality judgement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F9C24-13CC-2F45-87ED-19B0E96CF2B7}"/>
              </a:ext>
            </a:extLst>
          </p:cNvPr>
          <p:cNvSpPr txBox="1"/>
          <p:nvPr/>
        </p:nvSpPr>
        <p:spPr>
          <a:xfrm>
            <a:off x="718598" y="5305772"/>
            <a:ext cx="842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Low, K. E. Y., and E. Lynn-</a:t>
            </a:r>
            <a:r>
              <a:rPr lang="en-US" sz="1000" dirty="0" err="1"/>
              <a:t>Ee</a:t>
            </a:r>
            <a:r>
              <a:rPr lang="en-US" sz="1000" dirty="0"/>
              <a:t> Ho. 2018. Eating in the city. </a:t>
            </a:r>
            <a:r>
              <a:rPr lang="en-US" sz="1000" i="1" dirty="0"/>
              <a:t>Food, Culture &amp; Society</a:t>
            </a:r>
            <a:r>
              <a:rPr lang="en-US" sz="1000" dirty="0"/>
              <a:t> 21 (1):2–8.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037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DE0D-39AB-184A-9BEC-95F0DB5F4A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885142"/>
            <a:ext cx="5472608" cy="478066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i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Bath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Packet: </a:t>
            </a:r>
            <a:r>
              <a:rPr lang="en-IN" sz="1600" b="1" dirty="0">
                <a:latin typeface="+mn-lt"/>
                <a:ea typeface="Comic Sans MS" charset="0"/>
                <a:cs typeface="Comic Sans MS" charset="0"/>
              </a:rPr>
              <a:t>Commodity</a:t>
            </a:r>
            <a:endParaRPr lang="en-IN" sz="1800" b="1" dirty="0"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678FD-7CA6-314D-A6F9-072F50EB0874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</p:spTree>
    <p:extLst>
      <p:ext uri="{BB962C8B-B14F-4D97-AF65-F5344CB8AC3E}">
        <p14:creationId xmlns:p14="http://schemas.microsoft.com/office/powerpoint/2010/main" val="2462256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Conclusion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B51EA1-3AC7-9C49-A069-C875D4FA5B3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AE430EA-DB97-6B47-908F-32053E044DFF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B9E5AA-DBF9-D642-AFAA-4E567A84A86C}"/>
              </a:ext>
            </a:extLst>
          </p:cNvPr>
          <p:cNvSpPr>
            <a:spLocks noGrp="1"/>
          </p:cNvSpPr>
          <p:nvPr/>
        </p:nvSpPr>
        <p:spPr>
          <a:xfrm>
            <a:off x="934621" y="1075301"/>
            <a:ext cx="81182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Class Based gender Performativity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Home-cooked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Care discourse and food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Differing conception of the city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Secular vs religious connotations of food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Place based quality judgement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Class connotation of food</a:t>
            </a:r>
            <a:r>
              <a:rPr lang="en-GB" sz="1600" dirty="0">
                <a:ea typeface="Comic Sans MS" charset="0"/>
                <a:cs typeface="Comic Sans MS" charset="0"/>
              </a:rPr>
              <a:t>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Cost + Packaging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Differing perceptions of – ‘</a:t>
            </a:r>
            <a:r>
              <a:rPr lang="en-GB" sz="1400" b="1" i="1" dirty="0">
                <a:ea typeface="Comic Sans MS" charset="0"/>
                <a:cs typeface="Comic Sans MS" charset="0"/>
              </a:rPr>
              <a:t>Healthy</a:t>
            </a:r>
            <a:r>
              <a:rPr lang="en-GB" sz="1400" i="1" dirty="0">
                <a:ea typeface="Comic Sans MS" charset="0"/>
                <a:cs typeface="Comic Sans MS" charset="0"/>
              </a:rPr>
              <a:t>’, ‘</a:t>
            </a:r>
            <a:r>
              <a:rPr lang="en-GB" sz="1400" b="1" i="1" dirty="0">
                <a:ea typeface="Comic Sans MS" charset="0"/>
                <a:cs typeface="Comic Sans MS" charset="0"/>
              </a:rPr>
              <a:t>Home cooked</a:t>
            </a:r>
            <a:r>
              <a:rPr lang="en-GB" sz="1400" i="1" dirty="0">
                <a:ea typeface="Comic Sans MS" charset="0"/>
                <a:cs typeface="Comic Sans MS" charset="0"/>
              </a:rPr>
              <a:t>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32752-787A-2844-9901-EBA594E43336}"/>
              </a:ext>
            </a:extLst>
          </p:cNvPr>
          <p:cNvSpPr txBox="1"/>
          <p:nvPr/>
        </p:nvSpPr>
        <p:spPr>
          <a:xfrm>
            <a:off x="718598" y="5305772"/>
            <a:ext cx="842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Parsons, J. M. 2016. When convenience is inconvenient: ‘healthy’ family foodways and the persistent </a:t>
            </a:r>
            <a:r>
              <a:rPr lang="en-US" sz="1000" dirty="0" err="1"/>
              <a:t>intersectionalities</a:t>
            </a:r>
            <a:r>
              <a:rPr lang="en-US" sz="1000" dirty="0"/>
              <a:t> of gender and class. </a:t>
            </a:r>
            <a:r>
              <a:rPr lang="en-US" sz="1000" i="1" dirty="0"/>
              <a:t>Journal of Gender Studies</a:t>
            </a:r>
            <a:r>
              <a:rPr lang="en-US" sz="1000" dirty="0"/>
              <a:t> 25 (4):382–397.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4032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noFill/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Conclusion</a:t>
            </a:r>
            <a:endParaRPr lang="en-IN" sz="1050" b="1" dirty="0">
              <a:solidFill>
                <a:srgbClr val="80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B51EA1-3AC7-9C49-A069-C875D4FA5B3F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AE430EA-DB97-6B47-908F-32053E044DFF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E2DC8-5E42-224F-AFBB-7E9E7C225932}"/>
              </a:ext>
            </a:extLst>
          </p:cNvPr>
          <p:cNvSpPr txBox="1"/>
          <p:nvPr/>
        </p:nvSpPr>
        <p:spPr>
          <a:xfrm>
            <a:off x="776579" y="4636588"/>
            <a:ext cx="832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</a:rPr>
              <a:t>Both food and urban are </a:t>
            </a:r>
            <a:r>
              <a:rPr lang="en-US" sz="20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socio-cultural constructs</a:t>
            </a:r>
            <a:r>
              <a:rPr lang="en-US" b="1" dirty="0">
                <a:latin typeface="Century Schoolbook" panose="02040604050505020304" pitchFamily="18" charset="0"/>
              </a:rPr>
              <a:t>, </a:t>
            </a:r>
          </a:p>
          <a:p>
            <a:pPr algn="ctr"/>
            <a:r>
              <a:rPr lang="en-US" b="1" dirty="0">
                <a:latin typeface="Century Schoolbook" panose="02040604050505020304" pitchFamily="18" charset="0"/>
              </a:rPr>
              <a:t>more studies are required to investigate </a:t>
            </a:r>
          </a:p>
          <a:p>
            <a:pPr algn="ctr"/>
            <a:r>
              <a:rPr lang="en-US" sz="20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how they co-constitute each other.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8F00B2-BF91-DE4B-830A-CAA35E43A6C6}"/>
              </a:ext>
            </a:extLst>
          </p:cNvPr>
          <p:cNvSpPr>
            <a:spLocks noGrp="1"/>
          </p:cNvSpPr>
          <p:nvPr/>
        </p:nvSpPr>
        <p:spPr>
          <a:xfrm>
            <a:off x="934621" y="1075301"/>
            <a:ext cx="81182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Class Based gender Performativity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Home-cooked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Care discourse and food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Differing conception of the city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Secular vs religious connotations of food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Place based quality judgement</a:t>
            </a:r>
          </a:p>
          <a:p>
            <a:pPr marL="0" indent="0">
              <a:buNone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Class connotation of food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	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Cost + Packaging</a:t>
            </a:r>
          </a:p>
          <a:p>
            <a:pPr marL="0" indent="0">
              <a:buNone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	Differing perceptions of – ‘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Healthy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’, ‘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Home cooked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Comic Sans MS" charset="0"/>
                <a:cs typeface="Comic Sans MS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63188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C2EE8-56ED-F848-9ED3-8965B8325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556319"/>
            <a:ext cx="5606770" cy="3345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A27157-B5D9-8C47-B3C6-A407F3776EAC}"/>
              </a:ext>
            </a:extLst>
          </p:cNvPr>
          <p:cNvSpPr txBox="1"/>
          <p:nvPr/>
        </p:nvSpPr>
        <p:spPr>
          <a:xfrm>
            <a:off x="2490773" y="513022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Schoolbook" panose="02040604050505020304" pitchFamily="18" charset="0"/>
              </a:rPr>
              <a:t>Project log</a:t>
            </a:r>
            <a:r>
              <a:rPr lang="en-GB" sz="1600" dirty="0">
                <a:latin typeface="Century Schoolbook" panose="02040604050505020304" pitchFamily="18" charset="0"/>
              </a:rPr>
              <a:t>: </a:t>
            </a:r>
          </a:p>
          <a:p>
            <a:pPr algn="ctr"/>
            <a:r>
              <a:rPr lang="en-GB" sz="1600" dirty="0">
                <a:latin typeface="Century Schoolbook" panose="02040604050505020304" pitchFamily="18" charset="0"/>
              </a:rPr>
              <a:t>https://</a:t>
            </a:r>
            <a:r>
              <a:rPr lang="en-GB" sz="1600" dirty="0" err="1">
                <a:latin typeface="Century Schoolbook" panose="02040604050505020304" pitchFamily="18" charset="0"/>
              </a:rPr>
              <a:t>bathpacket.wordpress.com</a:t>
            </a:r>
            <a:endParaRPr lang="en-GB" sz="1600" dirty="0">
              <a:latin typeface="Century Schoolbook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A84EC-A08F-F040-9BA9-CA9F627B5033}"/>
              </a:ext>
            </a:extLst>
          </p:cNvPr>
          <p:cNvSpPr txBox="1"/>
          <p:nvPr/>
        </p:nvSpPr>
        <p:spPr>
          <a:xfrm>
            <a:off x="1795545" y="373514"/>
            <a:ext cx="5696926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3200" b="1" i="1" dirty="0">
                <a:solidFill>
                  <a:srgbClr val="800002"/>
                </a:solidFill>
                <a:latin typeface="Century Schoolbook" panose="02040604050505020304" pitchFamily="18" charset="0"/>
              </a:rPr>
              <a:t>Bath</a:t>
            </a:r>
            <a:r>
              <a:rPr lang="en-IN" sz="3200" b="1" dirty="0">
                <a:solidFill>
                  <a:srgbClr val="800002"/>
                </a:solidFill>
                <a:latin typeface="Century Schoolbook" panose="02040604050505020304" pitchFamily="18" charset="0"/>
              </a:rPr>
              <a:t> Packets</a:t>
            </a:r>
          </a:p>
          <a:p>
            <a:pPr algn="ctr"/>
            <a:r>
              <a:rPr lang="en-IN" i="1" dirty="0">
                <a:latin typeface="Century Schoolbook" panose="02040604050505020304" pitchFamily="18" charset="0"/>
              </a:rPr>
              <a:t>and gendered urban experience in Colombo </a:t>
            </a:r>
          </a:p>
          <a:p>
            <a:pPr algn="ctr"/>
            <a:r>
              <a:rPr lang="en-IN" sz="1600" i="1" dirty="0">
                <a:latin typeface="Century Schoolbook" panose="02040604050505020304" pitchFamily="18" charset="0"/>
              </a:rPr>
              <a:t> </a:t>
            </a:r>
            <a:endParaRPr lang="en-GB" i="1" dirty="0">
              <a:latin typeface="Century Schoolbook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F0CA7-C28E-F94E-8D5F-47124BB530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57" y="5253377"/>
            <a:ext cx="1589543" cy="446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A51590-8279-8D41-935D-1E6EE33822ED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</p:spTree>
    <p:extLst>
      <p:ext uri="{BB962C8B-B14F-4D97-AF65-F5344CB8AC3E}">
        <p14:creationId xmlns:p14="http://schemas.microsoft.com/office/powerpoint/2010/main" val="283947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D3700C-B6D9-484F-A784-9B9DE8E1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Rice &amp; Curry: </a:t>
            </a:r>
            <a:r>
              <a:rPr lang="en-IN" sz="1600" b="1" dirty="0">
                <a:latin typeface="+mn-lt"/>
                <a:ea typeface="Comic Sans MS" charset="0"/>
                <a:cs typeface="Comic Sans MS" charset="0"/>
              </a:rPr>
              <a:t>Eaten at Home</a:t>
            </a:r>
            <a:endParaRPr lang="en-IN" sz="1800" b="1" dirty="0">
              <a:latin typeface="+mn-lt"/>
              <a:ea typeface="Comic Sans MS" charset="0"/>
              <a:cs typeface="Comic Sans M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C5598-E5F3-0F48-95E8-5EF444BAE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077" y="871751"/>
            <a:ext cx="4483846" cy="4578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0519B8-AC56-7F4D-863B-75468C7F89B3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C57228-6CF7-CD4F-9AE2-4E495621A2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5212"/>
            <a:ext cx="1040443" cy="10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3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F4F027-4906-3A40-A5C6-A23D67152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0" y="0"/>
            <a:ext cx="4286250" cy="571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69CA58-3A1F-8B42-B3F1-A0E229CE0E50}"/>
              </a:ext>
            </a:extLst>
          </p:cNvPr>
          <p:cNvSpPr txBox="1"/>
          <p:nvPr/>
        </p:nvSpPr>
        <p:spPr>
          <a:xfrm rot="16200000">
            <a:off x="6841605" y="3436360"/>
            <a:ext cx="44119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bg1">
                    <a:lumMod val="85000"/>
                  </a:schemeClr>
                </a:solidFill>
              </a:rPr>
              <a:t>Image Source: </a:t>
            </a:r>
            <a:r>
              <a:rPr lang="en-IN" sz="700" dirty="0" err="1">
                <a:solidFill>
                  <a:schemeClr val="bg1">
                    <a:lumMod val="85000"/>
                  </a:schemeClr>
                </a:solidFill>
              </a:rPr>
              <a:t>Asanka</a:t>
            </a:r>
            <a:endParaRPr lang="en-IN" sz="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EC2D6-272D-FF4C-B9F7-4CFBD51620F8}"/>
              </a:ext>
            </a:extLst>
          </p:cNvPr>
          <p:cNvSpPr txBox="1"/>
          <p:nvPr/>
        </p:nvSpPr>
        <p:spPr>
          <a:xfrm rot="16200000">
            <a:off x="-556567" y="4243482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D3700C-B6D9-484F-A784-9B9DE8E1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From </a:t>
            </a:r>
            <a:r>
              <a:rPr lang="en-IN" sz="1600" b="1" dirty="0">
                <a:latin typeface="+mn-lt"/>
              </a:rPr>
              <a:t>Rice and Curry 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to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</a:t>
            </a:r>
            <a:endParaRPr lang="en-IN" sz="1800" b="1" dirty="0">
              <a:latin typeface="+mn-lt"/>
              <a:ea typeface="Comic Sans MS" charset="0"/>
              <a:cs typeface="Comic Sans MS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59C7B9-9A52-1E4D-99ED-EF95DA749E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94" y="2076112"/>
            <a:ext cx="2457947" cy="250958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9C760C-B7D8-024C-A7B2-5C072BC98981}"/>
              </a:ext>
            </a:extLst>
          </p:cNvPr>
          <p:cNvCxnSpPr/>
          <p:nvPr/>
        </p:nvCxnSpPr>
        <p:spPr>
          <a:xfrm>
            <a:off x="3885363" y="3289548"/>
            <a:ext cx="1334709" cy="0"/>
          </a:xfrm>
          <a:prstGeom prst="straightConnector1">
            <a:avLst/>
          </a:prstGeom>
          <a:ln w="22225">
            <a:solidFill>
              <a:srgbClr val="800002"/>
            </a:solidFill>
            <a:prstDash val="dash"/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2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A8C98-0C06-2A41-B1B2-5808708B42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94" y="2076112"/>
            <a:ext cx="2457947" cy="250958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0B8F78-F79A-7042-9B48-83B79A2FD02A}"/>
              </a:ext>
            </a:extLst>
          </p:cNvPr>
          <p:cNvCxnSpPr/>
          <p:nvPr/>
        </p:nvCxnSpPr>
        <p:spPr>
          <a:xfrm>
            <a:off x="3885363" y="3289548"/>
            <a:ext cx="1334709" cy="0"/>
          </a:xfrm>
          <a:prstGeom prst="straightConnector1">
            <a:avLst/>
          </a:prstGeom>
          <a:ln w="22225">
            <a:solidFill>
              <a:srgbClr val="800002"/>
            </a:solidFill>
            <a:prstDash val="dash"/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C0854EA-D913-5445-822B-EDB34EDCF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20961" y="2015936"/>
            <a:ext cx="2588418" cy="2701573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6A0657D-7994-3846-8174-6FAFD50956B8}"/>
              </a:ext>
            </a:extLst>
          </p:cNvPr>
          <p:cNvSpPr>
            <a:spLocks noGrp="1"/>
          </p:cNvSpPr>
          <p:nvPr/>
        </p:nvSpPr>
        <p:spPr>
          <a:xfrm>
            <a:off x="934621" y="1075301"/>
            <a:ext cx="81182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Packaged Rice and Curry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Commercial variant of what one brings from home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Not packed restaurant food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5CBFAC-05C4-3C40-91EF-D4C13A37F8D2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C448C6A-7688-2541-8872-2EE5B183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9235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" y="0"/>
            <a:ext cx="718601" cy="5715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 rot="10800000" flipV="1">
            <a:off x="0" y="667204"/>
            <a:ext cx="251520" cy="1246754"/>
          </a:xfrm>
          <a:prstGeom prst="roundRect">
            <a:avLst>
              <a:gd name="adj" fmla="val 19270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0" y="2065411"/>
            <a:ext cx="251520" cy="648077"/>
          </a:xfrm>
          <a:prstGeom prst="roundRect">
            <a:avLst>
              <a:gd name="adj" fmla="val 15873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V="1">
            <a:off x="-2" y="2864943"/>
            <a:ext cx="251522" cy="2188237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Gendered Urban Experience</a:t>
            </a:r>
          </a:p>
        </p:txBody>
      </p:sp>
      <p:sp>
        <p:nvSpPr>
          <p:cNvPr id="18" name="Rounded Rectangle 17"/>
          <p:cNvSpPr/>
          <p:nvPr/>
        </p:nvSpPr>
        <p:spPr>
          <a:xfrm rot="16200000" flipV="1">
            <a:off x="229822" y="5166124"/>
            <a:ext cx="251520" cy="726032"/>
          </a:xfrm>
          <a:prstGeom prst="roundRect">
            <a:avLst>
              <a:gd name="adj" fmla="val 19271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6D7FB7-5EB3-424E-B73E-8530BEABCDC2}"/>
              </a:ext>
            </a:extLst>
          </p:cNvPr>
          <p:cNvSpPr/>
          <p:nvPr/>
        </p:nvSpPr>
        <p:spPr>
          <a:xfrm rot="5400000" flipV="1">
            <a:off x="-65251" y="4398408"/>
            <a:ext cx="1195593" cy="130002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Selling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Packets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2ADBC8-EF3C-F04C-8A67-A33A5EC97F55}"/>
              </a:ext>
            </a:extLst>
          </p:cNvPr>
          <p:cNvSpPr/>
          <p:nvPr/>
        </p:nvSpPr>
        <p:spPr>
          <a:xfrm rot="5400000" flipV="1">
            <a:off x="-312107" y="3720006"/>
            <a:ext cx="1313340" cy="130000"/>
          </a:xfrm>
          <a:prstGeom prst="roundRect">
            <a:avLst>
              <a:gd name="adj" fmla="val 5680"/>
            </a:avLst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Making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Bath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Packets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996CDC5-0E21-5645-9EBF-19E1A3AC37DC}"/>
              </a:ext>
            </a:extLst>
          </p:cNvPr>
          <p:cNvSpPr>
            <a:spLocks noGrp="1"/>
          </p:cNvSpPr>
          <p:nvPr/>
        </p:nvSpPr>
        <p:spPr>
          <a:xfrm>
            <a:off x="934621" y="1075301"/>
            <a:ext cx="811823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Packaged Rice and Curry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Commercial variant of what one brings from home</a:t>
            </a:r>
          </a:p>
          <a:p>
            <a:pPr marL="0" indent="0">
              <a:buNone/>
            </a:pPr>
            <a:r>
              <a:rPr lang="en-GB" sz="1400" i="1" dirty="0">
                <a:ea typeface="Comic Sans MS" charset="0"/>
                <a:cs typeface="Comic Sans MS" charset="0"/>
              </a:rPr>
              <a:t>	Not packed restaurant food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b="1" dirty="0">
                <a:ea typeface="Comic Sans MS" charset="0"/>
                <a:cs typeface="Comic Sans MS" charset="0"/>
              </a:rPr>
              <a:t>Wide cost variation</a:t>
            </a:r>
            <a:r>
              <a:rPr lang="en-GB" sz="1600" dirty="0">
                <a:ea typeface="Comic Sans MS" charset="0"/>
                <a:cs typeface="Comic Sans MS" charset="0"/>
              </a:rPr>
              <a:t>			</a:t>
            </a: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	</a:t>
            </a:r>
            <a:r>
              <a:rPr lang="en-GB" sz="1400" i="1" dirty="0">
                <a:ea typeface="Comic Sans MS" charset="0"/>
                <a:cs typeface="Comic Sans MS" charset="0"/>
              </a:rPr>
              <a:t>LKR 80 – 400 (5x difference)</a:t>
            </a: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4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GB" sz="1600" i="1" dirty="0"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GB" sz="1600" dirty="0"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C3A5B2-CFD4-6D4D-B780-A3E32B2F1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20961" y="2015936"/>
            <a:ext cx="2588418" cy="27015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8EC6F6-1FAB-734C-9D23-18CAB45600AE}"/>
              </a:ext>
            </a:extLst>
          </p:cNvPr>
          <p:cNvSpPr txBox="1"/>
          <p:nvPr/>
        </p:nvSpPr>
        <p:spPr>
          <a:xfrm rot="16200000">
            <a:off x="7553955" y="3950885"/>
            <a:ext cx="2797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Author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79F4038-A0B0-A241-A744-86117CDF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98" y="283838"/>
            <a:ext cx="8334260" cy="383367"/>
          </a:xfrm>
        </p:spPr>
        <p:txBody>
          <a:bodyPr>
            <a:noAutofit/>
          </a:bodyPr>
          <a:lstStyle/>
          <a:p>
            <a:r>
              <a:rPr lang="en-IN" sz="2100" b="1" dirty="0">
                <a:solidFill>
                  <a:srgbClr val="800000"/>
                </a:solidFill>
                <a:latin typeface="+mn-lt"/>
              </a:rPr>
              <a:t>What</a:t>
            </a:r>
            <a:r>
              <a:rPr lang="en-IN" sz="2100" b="1" dirty="0">
                <a:solidFill>
                  <a:srgbClr val="800000"/>
                </a:solidFill>
                <a:latin typeface="+mn-lt"/>
                <a:ea typeface="Comic Sans MS" charset="0"/>
                <a:cs typeface="Comic Sans MS" charset="0"/>
              </a:rPr>
              <a:t> </a:t>
            </a:r>
            <a:r>
              <a:rPr lang="en-IN" sz="1600" b="1" dirty="0">
                <a:latin typeface="+mn-lt"/>
              </a:rPr>
              <a:t>is a </a:t>
            </a:r>
            <a:r>
              <a:rPr lang="en-IN" sz="1600" b="1" i="1" dirty="0">
                <a:latin typeface="+mn-lt"/>
              </a:rPr>
              <a:t>Bath</a:t>
            </a:r>
            <a:r>
              <a:rPr lang="en-IN" sz="1600" b="1" dirty="0">
                <a:latin typeface="+mn-lt"/>
              </a:rPr>
              <a:t> Packet?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1C573-F1C0-384A-BB2F-A8119E3A2F53}"/>
              </a:ext>
            </a:extLst>
          </p:cNvPr>
          <p:cNvSpPr txBox="1"/>
          <p:nvPr/>
        </p:nvSpPr>
        <p:spPr>
          <a:xfrm>
            <a:off x="718598" y="5305772"/>
            <a:ext cx="842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 KG rice = LKR 100 (approximately for white rice)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2671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A1iTiMowLf6C9FfUF0C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A1iTiMowLf6C9FfUF0C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A1iTiMowLf6C9FfUF0C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A1iTiMowLf6C9FfUF0C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3193</Words>
  <Application>Microsoft Office PowerPoint</Application>
  <PresentationFormat>Affichage à l'écran (16:10)</PresentationFormat>
  <Paragraphs>1009</Paragraphs>
  <Slides>52</Slides>
  <Notes>52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Century Schoolbook</vt:lpstr>
      <vt:lpstr>Comic Sans MS</vt:lpstr>
      <vt:lpstr>Helvetica</vt:lpstr>
      <vt:lpstr>Office Theme</vt:lpstr>
      <vt:lpstr>Présentation PowerPoint</vt:lpstr>
      <vt:lpstr>Contents</vt:lpstr>
      <vt:lpstr>Case Location: Colombo, Sri Lanka</vt:lpstr>
      <vt:lpstr>Case Location: Colombo, Sri Lanka</vt:lpstr>
      <vt:lpstr>Bath Packet: Commodity</vt:lpstr>
      <vt:lpstr>Rice &amp; Curry: Eaten at Home</vt:lpstr>
      <vt:lpstr>From Rice and Curry to Bath Packet</vt:lpstr>
      <vt:lpstr>What is a Bath Packet?</vt:lpstr>
      <vt:lpstr>What is a Bath Packet?</vt:lpstr>
      <vt:lpstr>What is a Bath Packet?</vt:lpstr>
      <vt:lpstr>What is a Bath Packet?</vt:lpstr>
      <vt:lpstr>What is a Bath Packet?</vt:lpstr>
      <vt:lpstr>What is a Bath Packet?</vt:lpstr>
      <vt:lpstr>What is a Bath Packet?</vt:lpstr>
      <vt:lpstr>What is a Bath Packet?</vt:lpstr>
      <vt:lpstr>Intent behind investigating a Bath Packet</vt:lpstr>
      <vt:lpstr>Intent behind investigating a Bath Packet</vt:lpstr>
      <vt:lpstr>Intent behind investigating a Bath Packet</vt:lpstr>
      <vt:lpstr>Intent behind investigating a Bath Packet</vt:lpstr>
      <vt:lpstr>Understanding Colombo in its own right</vt:lpstr>
      <vt:lpstr>Understanding Colombo in its own right</vt:lpstr>
      <vt:lpstr>Understanding Colombo in its own right</vt:lpstr>
      <vt:lpstr>Understanding Colombo in its own right</vt:lpstr>
      <vt:lpstr>Methods</vt:lpstr>
      <vt:lpstr>Methods</vt:lpstr>
      <vt:lpstr>Gendered Urban Experience</vt:lpstr>
      <vt:lpstr>Gendered Urban Experience</vt:lpstr>
      <vt:lpstr>Gendered Urban Experience</vt:lpstr>
      <vt:lpstr>Gendered Urban Experience</vt:lpstr>
      <vt:lpstr>Gendered Urban Experience</vt:lpstr>
      <vt:lpstr>Gendered Urban Experience</vt:lpstr>
      <vt:lpstr>Gendered Urban Experience</vt:lpstr>
      <vt:lpstr>Gendered Urban Experience</vt:lpstr>
      <vt:lpstr>Gendered Urban Experience: Class-based gender performativity</vt:lpstr>
      <vt:lpstr>Gendered Urban Experience: Class-based gender performativity</vt:lpstr>
      <vt:lpstr>Gendered Urban Experience: Class-based gender performativity</vt:lpstr>
      <vt:lpstr>Gendered Urban Experience: Class-based gender performativity</vt:lpstr>
      <vt:lpstr>Gendered Urban Experience: Class-based gender performativity</vt:lpstr>
      <vt:lpstr>Gendered Urban Experience: Differing conception of the city</vt:lpstr>
      <vt:lpstr>Gendered Urban Experience: Differing conception of the city</vt:lpstr>
      <vt:lpstr>Gendered Urban Experience: Differing conception of the city</vt:lpstr>
      <vt:lpstr>Gendered Urban Experience: Differing conception of the city</vt:lpstr>
      <vt:lpstr>Gendered Urban Experience: Differing conception of the city</vt:lpstr>
      <vt:lpstr>Gendered Urban Experience: Food Preferences</vt:lpstr>
      <vt:lpstr>Gendered Urban Experience: Food Preferences</vt:lpstr>
      <vt:lpstr>Gendered Urban Experience: Food Preferences</vt:lpstr>
      <vt:lpstr>Gendered Urban Experience: Food Preferences</vt:lpstr>
      <vt:lpstr>Conclusion</vt:lpstr>
      <vt:lpstr>Conclusion</vt:lpstr>
      <vt:lpstr>Conclusion</vt:lpstr>
      <vt:lpstr>Conclusion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Settlements -1 (AAU-106)  Process and Evolution of Urban Development  Significant Markers    CHINESE CIVILIZATION   LECTURE 1</dc:title>
  <dc:creator>Nipesh</dc:creator>
  <cp:lastModifiedBy>LABARRE</cp:lastModifiedBy>
  <cp:revision>1267</cp:revision>
  <cp:lastPrinted>2020-09-21T07:02:02Z</cp:lastPrinted>
  <dcterms:created xsi:type="dcterms:W3CDTF">2012-09-12T06:18:26Z</dcterms:created>
  <dcterms:modified xsi:type="dcterms:W3CDTF">2020-09-25T08:56:11Z</dcterms:modified>
</cp:coreProperties>
</file>